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04" r:id="rId1"/>
  </p:sldMasterIdLst>
  <p:notesMasterIdLst>
    <p:notesMasterId r:id="rId13"/>
  </p:notesMasterIdLst>
  <p:sldIdLst>
    <p:sldId id="256" r:id="rId2"/>
    <p:sldId id="258" r:id="rId3"/>
    <p:sldId id="259" r:id="rId4"/>
    <p:sldId id="265" r:id="rId5"/>
    <p:sldId id="261" r:id="rId6"/>
    <p:sldId id="262" r:id="rId7"/>
    <p:sldId id="266" r:id="rId8"/>
    <p:sldId id="267" r:id="rId9"/>
    <p:sldId id="288" r:id="rId10"/>
    <p:sldId id="274" r:id="rId11"/>
    <p:sldId id="289"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794" autoAdjust="0"/>
    <p:restoredTop sz="94660"/>
  </p:normalViewPr>
  <p:slideViewPr>
    <p:cSldViewPr>
      <p:cViewPr varScale="1">
        <p:scale>
          <a:sx n="78" d="100"/>
          <a:sy n="78" d="100"/>
        </p:scale>
        <p:origin x="1493" y="6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3D01970-EB9E-4D2A-8238-C244239DC225}" type="datetimeFigureOut">
              <a:rPr lang="tr-TR" smtClean="0"/>
              <a:t>16.01.2023</a:t>
            </a:fld>
            <a:endParaRPr lang="tr-TR"/>
          </a:p>
        </p:txBody>
      </p:sp>
      <p:sp>
        <p:nvSpPr>
          <p:cNvPr id="4" name="Slayt Görüntüsü Yer Tutucusu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F0DA834-0946-42EC-AE60-1736054B8D11}" type="slidenum">
              <a:rPr lang="tr-TR" smtClean="0"/>
              <a:t>‹#›</a:t>
            </a:fld>
            <a:endParaRPr lang="tr-TR"/>
          </a:p>
        </p:txBody>
      </p:sp>
    </p:spTree>
    <p:extLst>
      <p:ext uri="{BB962C8B-B14F-4D97-AF65-F5344CB8AC3E}">
        <p14:creationId xmlns:p14="http://schemas.microsoft.com/office/powerpoint/2010/main" val="27041093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4F0DA834-0946-42EC-AE60-1736054B8D11}" type="slidenum">
              <a:rPr lang="tr-TR" smtClean="0"/>
              <a:t>4</a:t>
            </a:fld>
            <a:endParaRPr lang="tr-TR"/>
          </a:p>
        </p:txBody>
      </p:sp>
    </p:spTree>
    <p:extLst>
      <p:ext uri="{BB962C8B-B14F-4D97-AF65-F5344CB8AC3E}">
        <p14:creationId xmlns:p14="http://schemas.microsoft.com/office/powerpoint/2010/main" val="2648526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16.01.2023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16.01.2023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
        <p:nvSpPr>
          <p:cNvPr id="7" name="Title 6"/>
          <p:cNvSpPr>
            <a:spLocks noGrp="1"/>
          </p:cNvSpPr>
          <p:nvPr>
            <p:ph type="title"/>
          </p:nvPr>
        </p:nvSpPr>
        <p:spPr/>
        <p:txBody>
          <a:bodyPr/>
          <a:lstStyle/>
          <a:p>
            <a:r>
              <a:rPr lang="tr-TR"/>
              <a:t>Asıl başlık stili için tıklatın</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tr-TR"/>
              <a:t>Asıl başlık stili için tıklatın</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16.01.2023</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16.01.2023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676655"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A23720DD-5B6D-40BF-8493-A6B52D484E6B}" type="datetimeFigureOut">
              <a:rPr lang="tr-TR" smtClean="0"/>
              <a:t>16.01.2023</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16.01.2023</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23720DD-5B6D-40BF-8493-A6B52D484E6B}" type="datetimeFigureOut">
              <a:rPr lang="tr-TR" smtClean="0"/>
              <a:t>16.01.2023</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A23720DD-5B6D-40BF-8493-A6B52D484E6B}" type="datetimeFigureOut">
              <a:rPr lang="tr-TR" smtClean="0"/>
              <a:t>16.01.2023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tr-TR"/>
              <a:t>Asıl başlık stili için tıklatın</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tr-TR"/>
              <a:t>Asıl başlık stili için tıklatın</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16.01.2023</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23720DD-5B6D-40BF-8493-A6B52D484E6B}" type="datetimeFigureOut">
              <a:rPr lang="tr-TR" smtClean="0"/>
              <a:t>16.01.2023</a:t>
            </a:fld>
            <a:endParaRPr lang="tr-TR"/>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tr-TR"/>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F302176B-0E47-46AC-8F43-DAB4B8A37D06}" type="slidenum">
              <a:rPr lang="tr-TR" smtClean="0"/>
              <a:t>‹#›</a:t>
            </a:fld>
            <a:endParaRPr lang="tr-TR"/>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Tree>
  </p:cSld>
  <p:clrMap bg1="lt1" tx1="dk1" bg2="lt2" tx2="dk2" accent1="accent1" accent2="accent2" accent3="accent3" accent4="accent4" accent5="accent5" accent6="accent6" hlink="hlink" folHlink="folHlink"/>
  <p:sldLayoutIdLst>
    <p:sldLayoutId id="2147484105" r:id="rId1"/>
    <p:sldLayoutId id="2147484106" r:id="rId2"/>
    <p:sldLayoutId id="2147484107" r:id="rId3"/>
    <p:sldLayoutId id="2147484108" r:id="rId4"/>
    <p:sldLayoutId id="2147484109" r:id="rId5"/>
    <p:sldLayoutId id="2147484110" r:id="rId6"/>
    <p:sldLayoutId id="2147484111" r:id="rId7"/>
    <p:sldLayoutId id="2147484112" r:id="rId8"/>
    <p:sldLayoutId id="2147484113" r:id="rId9"/>
    <p:sldLayoutId id="2147484114" r:id="rId10"/>
    <p:sldLayoutId id="2147484115"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 Id="rId5" Type="http://schemas.openxmlformats.org/officeDocument/2006/relationships/image" Target="../media/image5.pn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9.png"/><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image" Target="../media/image10.pn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3027842"/>
            <a:ext cx="8176729" cy="1348060"/>
          </a:xfrm>
        </p:spPr>
        <p:txBody>
          <a:bodyPr>
            <a:normAutofit fontScale="90000"/>
          </a:bodyPr>
          <a:lstStyle/>
          <a:p>
            <a:r>
              <a:rPr lang="en-US" b="1" dirty="0">
                <a:solidFill>
                  <a:srgbClr val="C00000"/>
                </a:solidFill>
              </a:rPr>
              <a:t>Hand in Hand for Eco-Friendly Schools</a:t>
            </a:r>
            <a:endParaRPr lang="tr-TR" b="1" dirty="0">
              <a:solidFill>
                <a:srgbClr val="C00000"/>
              </a:solidFill>
            </a:endParaRPr>
          </a:p>
        </p:txBody>
      </p:sp>
      <p:sp>
        <p:nvSpPr>
          <p:cNvPr id="3" name="Alt Başlık 2"/>
          <p:cNvSpPr>
            <a:spLocks noGrp="1"/>
          </p:cNvSpPr>
          <p:nvPr>
            <p:ph type="subTitle" idx="1"/>
          </p:nvPr>
        </p:nvSpPr>
        <p:spPr>
          <a:xfrm>
            <a:off x="3354616" y="4581128"/>
            <a:ext cx="5824736" cy="1152128"/>
          </a:xfrm>
        </p:spPr>
        <p:txBody>
          <a:bodyPr>
            <a:noAutofit/>
          </a:bodyPr>
          <a:lstStyle/>
          <a:p>
            <a:r>
              <a:rPr lang="en-US" b="1" dirty="0"/>
              <a:t>Overview of the project</a:t>
            </a:r>
            <a:endParaRPr lang="tr-TR" b="1" dirty="0"/>
          </a:p>
          <a:p>
            <a:r>
              <a:rPr lang="tr-TR" b="1" dirty="0">
                <a:solidFill>
                  <a:schemeClr val="tx2">
                    <a:lumMod val="75000"/>
                  </a:schemeClr>
                </a:solidFill>
              </a:rPr>
              <a:t>Mersin / </a:t>
            </a:r>
            <a:r>
              <a:rPr lang="tr-TR" b="1" dirty="0" err="1">
                <a:solidFill>
                  <a:schemeClr val="tx2">
                    <a:lumMod val="75000"/>
                  </a:schemeClr>
                </a:solidFill>
              </a:rPr>
              <a:t>Turkey</a:t>
            </a:r>
            <a:r>
              <a:rPr lang="tr-TR" b="1" dirty="0">
                <a:solidFill>
                  <a:schemeClr val="tx2">
                    <a:lumMod val="75000"/>
                  </a:schemeClr>
                </a:solidFill>
              </a:rPr>
              <a:t> </a:t>
            </a:r>
          </a:p>
          <a:p>
            <a:r>
              <a:rPr lang="tr-TR" b="1" dirty="0" err="1">
                <a:solidFill>
                  <a:schemeClr val="tx2">
                    <a:lumMod val="75000"/>
                  </a:schemeClr>
                </a:solidFill>
              </a:rPr>
              <a:t>January</a:t>
            </a:r>
            <a:r>
              <a:rPr lang="tr-TR" b="1" dirty="0">
                <a:solidFill>
                  <a:schemeClr val="tx2">
                    <a:lumMod val="75000"/>
                  </a:schemeClr>
                </a:solidFill>
              </a:rPr>
              <a:t> 2023</a:t>
            </a:r>
            <a:br>
              <a:rPr lang="en-US" b="1" dirty="0"/>
            </a:br>
            <a:endParaRPr lang="tr-TR" b="1" dirty="0"/>
          </a:p>
        </p:txBody>
      </p:sp>
      <p:pic>
        <p:nvPicPr>
          <p:cNvPr id="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503805" y="5938482"/>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15816" y="5960997"/>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456110" y="5938482"/>
            <a:ext cx="2842367" cy="810519"/>
          </a:xfrm>
          <a:prstGeom prst="rect">
            <a:avLst/>
          </a:prstGeom>
          <a:noFill/>
          <a:extLst>
            <a:ext uri="{909E8E84-426E-40DD-AFC4-6F175D3DCCD1}">
              <a14:hiddenFill xmlns:a14="http://schemas.microsoft.com/office/drawing/2010/main">
                <a:solidFill>
                  <a:srgbClr val="FFFFFF"/>
                </a:solidFill>
              </a14:hiddenFill>
            </a:ext>
          </a:extLst>
        </p:spPr>
      </p:pic>
      <p:sp>
        <p:nvSpPr>
          <p:cNvPr id="8" name="Başlık 1"/>
          <p:cNvSpPr txBox="1">
            <a:spLocks/>
          </p:cNvSpPr>
          <p:nvPr/>
        </p:nvSpPr>
        <p:spPr>
          <a:xfrm>
            <a:off x="395536" y="548680"/>
            <a:ext cx="8352928" cy="1780108"/>
          </a:xfrm>
          <a:prstGeom prst="rect">
            <a:avLst/>
          </a:prstGeom>
        </p:spPr>
        <p:txBody>
          <a:bodyPr vert="horz" lIns="91440" tIns="45720" rIns="91440" bIns="45720" rtlCol="0" anchor="b">
            <a:normAutofit fontScale="30000" lnSpcReduction="20000"/>
          </a:bodyPr>
          <a:lst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tr-TR" sz="14700" b="1" dirty="0" err="1"/>
              <a:t>Erasmus</a:t>
            </a:r>
            <a:r>
              <a:rPr lang="tr-TR" sz="14700" b="1" dirty="0"/>
              <a:t>+</a:t>
            </a:r>
          </a:p>
          <a:p>
            <a:r>
              <a:rPr lang="tr-TR" dirty="0"/>
              <a:t> </a:t>
            </a:r>
          </a:p>
          <a:p>
            <a:r>
              <a:rPr lang="en-US" sz="8000" b="1" dirty="0">
                <a:solidFill>
                  <a:srgbClr val="222222"/>
                </a:solidFill>
                <a:latin typeface="Times New Roman" panose="02020603050405020304" pitchFamily="18" charset="0"/>
                <a:cs typeface="Times New Roman" panose="02020603050405020304" pitchFamily="18" charset="0"/>
              </a:rPr>
              <a:t>KA210-SCH - Small-Scale Partnerships in School Education</a:t>
            </a:r>
            <a:endParaRPr lang="tr-TR" altLang="tr-TR" sz="8000" b="1" dirty="0">
              <a:solidFill>
                <a:srgbClr val="222222"/>
              </a:solidFill>
              <a:latin typeface="Times New Roman" panose="02020603050405020304" pitchFamily="18" charset="0"/>
              <a:cs typeface="Times New Roman" panose="02020603050405020304" pitchFamily="18" charset="0"/>
            </a:endParaRPr>
          </a:p>
          <a:p>
            <a:br>
              <a:rPr lang="tr-TR" sz="8000" dirty="0"/>
            </a:br>
            <a:r>
              <a:rPr lang="tr-TR" altLang="tr-TR" sz="8000" b="1" dirty="0">
                <a:solidFill>
                  <a:srgbClr val="222222"/>
                </a:solidFill>
                <a:latin typeface="Times New Roman" panose="02020603050405020304" pitchFamily="18" charset="0"/>
                <a:cs typeface="Times New Roman" panose="02020603050405020304" pitchFamily="18" charset="0"/>
              </a:rPr>
              <a:t>2022-1-TR01-KA210-SCH-000080972</a:t>
            </a:r>
            <a:endParaRPr lang="tr-TR" sz="8000" dirty="0"/>
          </a:p>
        </p:txBody>
      </p:sp>
      <p:pic>
        <p:nvPicPr>
          <p:cNvPr id="9" name="Resim 8"/>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7986" y="5655505"/>
            <a:ext cx="1039638" cy="1045149"/>
          </a:xfrm>
          <a:prstGeom prst="rect">
            <a:avLst/>
          </a:prstGeom>
        </p:spPr>
      </p:pic>
    </p:spTree>
    <p:extLst>
      <p:ext uri="{BB962C8B-B14F-4D97-AF65-F5344CB8AC3E}">
        <p14:creationId xmlns:p14="http://schemas.microsoft.com/office/powerpoint/2010/main" val="5953019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lstStyle/>
          <a:p>
            <a:endParaRPr lang="tr-TR" dirty="0"/>
          </a:p>
          <a:p>
            <a:endParaRPr lang="tr-TR" dirty="0"/>
          </a:p>
          <a:p>
            <a:endParaRPr lang="tr-TR" dirty="0"/>
          </a:p>
          <a:p>
            <a:r>
              <a:rPr lang="en-US" dirty="0"/>
              <a:t>The sharing of videos, events and activities created via blogs, Instagram and Facebook will contribute to the dissemination of the project to wider audiences.</a:t>
            </a:r>
            <a:endParaRPr lang="tr-TR" dirty="0"/>
          </a:p>
        </p:txBody>
      </p:sp>
      <p:sp>
        <p:nvSpPr>
          <p:cNvPr id="2" name="Başlık 1"/>
          <p:cNvSpPr>
            <a:spLocks noGrp="1"/>
          </p:cNvSpPr>
          <p:nvPr>
            <p:ph type="title"/>
          </p:nvPr>
        </p:nvSpPr>
        <p:spPr/>
        <p:txBody>
          <a:bodyPr/>
          <a:lstStyle/>
          <a:p>
            <a:r>
              <a:rPr lang="tr-TR" dirty="0" err="1"/>
              <a:t>Dissemination</a:t>
            </a:r>
            <a:r>
              <a:rPr lang="tr-TR" dirty="0"/>
              <a:t> </a:t>
            </a:r>
            <a:r>
              <a:rPr lang="tr-TR" dirty="0" err="1"/>
              <a:t>Activities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19188478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İçerik Yer Tutucusu 1"/>
          <p:cNvSpPr>
            <a:spLocks noGrp="1"/>
          </p:cNvSpPr>
          <p:nvPr>
            <p:ph idx="1"/>
          </p:nvPr>
        </p:nvSpPr>
        <p:spPr>
          <a:xfrm>
            <a:off x="251520" y="2132856"/>
            <a:ext cx="8496943" cy="3820113"/>
          </a:xfrm>
        </p:spPr>
        <p:txBody>
          <a:bodyPr>
            <a:normAutofit fontScale="92500" lnSpcReduction="10000"/>
          </a:bodyPr>
          <a:lstStyle/>
          <a:p>
            <a:r>
              <a:rPr lang="en-US" dirty="0"/>
              <a:t>Apart from the active participants, it is expected that students and teachers who cannot participate, parents and the people of the surrounding area will also benefit from the results of the project. For this;</a:t>
            </a:r>
          </a:p>
          <a:p>
            <a:r>
              <a:rPr lang="en-US" dirty="0"/>
              <a:t>The activities of the project will also be planned locally</a:t>
            </a:r>
          </a:p>
          <a:p>
            <a:r>
              <a:rPr lang="en-US" dirty="0"/>
              <a:t>It </a:t>
            </a:r>
            <a:r>
              <a:rPr lang="tr-TR" dirty="0" err="1"/>
              <a:t>should</a:t>
            </a:r>
            <a:r>
              <a:rPr lang="en-US" dirty="0"/>
              <a:t> be ensured that the concrete outputs of the project are included in the lesson plans. An interdisciplinary approach will be adopted.</a:t>
            </a:r>
          </a:p>
          <a:p>
            <a:r>
              <a:rPr lang="en-US" dirty="0"/>
              <a:t>Activities will be held on special days and weeks (World Water Day, World Water Day, Earth Climate Day, World Environment Day, World Biological Diversity Day, etc.).</a:t>
            </a:r>
            <a:endParaRPr lang="tr-TR" dirty="0"/>
          </a:p>
        </p:txBody>
      </p:sp>
      <p:sp>
        <p:nvSpPr>
          <p:cNvPr id="3" name="Unvan 2"/>
          <p:cNvSpPr>
            <a:spLocks noGrp="1"/>
          </p:cNvSpPr>
          <p:nvPr>
            <p:ph type="title"/>
          </p:nvPr>
        </p:nvSpPr>
        <p:spPr/>
        <p:txBody>
          <a:bodyPr/>
          <a:lstStyle/>
          <a:p>
            <a:r>
              <a:rPr lang="tr-TR" dirty="0" err="1"/>
              <a:t>Dissemination</a:t>
            </a:r>
            <a:r>
              <a:rPr lang="tr-TR" dirty="0"/>
              <a:t> </a:t>
            </a:r>
            <a:r>
              <a:rPr lang="tr-TR" dirty="0" err="1"/>
              <a:t>Activities</a:t>
            </a:r>
            <a:endParaRPr lang="tr-TR" dirty="0"/>
          </a:p>
        </p:txBody>
      </p:sp>
      <p:pic>
        <p:nvPicPr>
          <p:cNvPr id="4"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87624" y="6126163"/>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55776" y="6067320"/>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5952969"/>
            <a:ext cx="3126883" cy="89165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3966114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lstStyle/>
          <a:p>
            <a:endParaRPr lang="tr-TR" b="1" dirty="0"/>
          </a:p>
          <a:p>
            <a:endParaRPr lang="tr-TR" b="1" dirty="0"/>
          </a:p>
          <a:p>
            <a:r>
              <a:rPr lang="tr-TR" b="1" dirty="0"/>
              <a:t>Action </a:t>
            </a:r>
            <a:r>
              <a:rPr lang="tr-TR" b="1" dirty="0" err="1"/>
              <a:t>type</a:t>
            </a:r>
            <a:r>
              <a:rPr lang="tr-TR" b="1" dirty="0"/>
              <a:t>: </a:t>
            </a:r>
            <a:r>
              <a:rPr lang="en-US" b="1" u="sng" dirty="0">
                <a:solidFill>
                  <a:srgbClr val="FF0000"/>
                </a:solidFill>
              </a:rPr>
              <a:t>KA210-SCH - Small-scale partnerships in school education </a:t>
            </a:r>
            <a:br>
              <a:rPr lang="en-US" dirty="0">
                <a:solidFill>
                  <a:srgbClr val="FF0000"/>
                </a:solidFill>
              </a:rPr>
            </a:br>
            <a:r>
              <a:rPr lang="tr-TR" b="1" dirty="0"/>
              <a:t>Project </a:t>
            </a:r>
            <a:r>
              <a:rPr lang="tr-TR" b="1" dirty="0" err="1"/>
              <a:t>Title</a:t>
            </a:r>
            <a:r>
              <a:rPr lang="tr-TR" b="1" dirty="0"/>
              <a:t>: </a:t>
            </a:r>
            <a:r>
              <a:rPr lang="en-US" b="1" u="sng" dirty="0">
                <a:solidFill>
                  <a:srgbClr val="FF0000"/>
                </a:solidFill>
              </a:rPr>
              <a:t>Hand in Hand for Eco-Friendly Schools </a:t>
            </a:r>
            <a:br>
              <a:rPr lang="en-US" b="1" u="sng" dirty="0">
                <a:solidFill>
                  <a:srgbClr val="FF0000"/>
                </a:solidFill>
              </a:rPr>
            </a:br>
            <a:br>
              <a:rPr lang="tr-TR" b="1" dirty="0"/>
            </a:br>
            <a:r>
              <a:rPr lang="tr-TR" b="1" dirty="0"/>
              <a:t>Project </a:t>
            </a:r>
            <a:r>
              <a:rPr lang="tr-TR" b="1" dirty="0" err="1"/>
              <a:t>Duration</a:t>
            </a:r>
            <a:r>
              <a:rPr lang="tr-TR" b="1" dirty="0"/>
              <a:t>: </a:t>
            </a:r>
            <a:r>
              <a:rPr lang="tr-TR" b="1" u="sng" dirty="0">
                <a:solidFill>
                  <a:srgbClr val="FF0000"/>
                </a:solidFill>
              </a:rPr>
              <a:t>14 </a:t>
            </a:r>
            <a:r>
              <a:rPr lang="tr-TR" b="1" u="sng" dirty="0" err="1">
                <a:solidFill>
                  <a:srgbClr val="FF0000"/>
                </a:solidFill>
              </a:rPr>
              <a:t>Months</a:t>
            </a:r>
            <a:endParaRPr lang="tr-TR" b="1" u="sng" dirty="0">
              <a:solidFill>
                <a:srgbClr val="FF0000"/>
              </a:solidFill>
            </a:endParaRPr>
          </a:p>
          <a:p>
            <a:r>
              <a:rPr lang="tr-TR" b="1" dirty="0"/>
              <a:t>31/12/2022 </a:t>
            </a:r>
            <a:r>
              <a:rPr lang="tr-TR" dirty="0"/>
              <a:t> -  </a:t>
            </a:r>
            <a:r>
              <a:rPr lang="tr-TR" b="1" dirty="0"/>
              <a:t>01/03/2024</a:t>
            </a:r>
          </a:p>
          <a:p>
            <a:r>
              <a:rPr lang="tr-TR" b="1" dirty="0"/>
              <a:t>60,000 Euro</a:t>
            </a:r>
            <a:endParaRPr lang="tr-TR" dirty="0"/>
          </a:p>
        </p:txBody>
      </p:sp>
      <p:sp>
        <p:nvSpPr>
          <p:cNvPr id="2" name="Başlık 1"/>
          <p:cNvSpPr>
            <a:spLocks noGrp="1"/>
          </p:cNvSpPr>
          <p:nvPr>
            <p:ph type="title"/>
          </p:nvPr>
        </p:nvSpPr>
        <p:spPr/>
        <p:txBody>
          <a:bodyPr/>
          <a:lstStyle/>
          <a:p>
            <a:r>
              <a:rPr lang="en-US" b="1" dirty="0"/>
              <a:t>Overview</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8" y="5806740"/>
            <a:ext cx="3369558" cy="960851"/>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47986" y="5872674"/>
            <a:ext cx="823614" cy="827980"/>
          </a:xfrm>
          <a:prstGeom prst="rect">
            <a:avLst/>
          </a:prstGeom>
        </p:spPr>
      </p:pic>
    </p:spTree>
    <p:extLst>
      <p:ext uri="{BB962C8B-B14F-4D97-AF65-F5344CB8AC3E}">
        <p14:creationId xmlns:p14="http://schemas.microsoft.com/office/powerpoint/2010/main" val="41947121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normAutofit fontScale="77500" lnSpcReduction="20000"/>
          </a:bodyPr>
          <a:lstStyle/>
          <a:p>
            <a:pPr marL="0" indent="0" algn="ctr">
              <a:buNone/>
            </a:pPr>
            <a:r>
              <a:rPr lang="tr-TR" sz="4000" b="1" dirty="0">
                <a:solidFill>
                  <a:srgbClr val="FF0000"/>
                </a:solidFill>
              </a:rPr>
              <a:t>4 </a:t>
            </a:r>
            <a:r>
              <a:rPr lang="tr-TR" sz="4000" b="1" dirty="0" err="1">
                <a:solidFill>
                  <a:srgbClr val="FF0000"/>
                </a:solidFill>
              </a:rPr>
              <a:t>Partners</a:t>
            </a:r>
            <a:r>
              <a:rPr lang="tr-TR" sz="4000" b="1" dirty="0">
                <a:solidFill>
                  <a:srgbClr val="FF0000"/>
                </a:solidFill>
              </a:rPr>
              <a:t> </a:t>
            </a:r>
            <a:r>
              <a:rPr lang="tr-TR" sz="4000" b="1" dirty="0" err="1">
                <a:solidFill>
                  <a:srgbClr val="FF0000"/>
                </a:solidFill>
              </a:rPr>
              <a:t>from</a:t>
            </a:r>
            <a:r>
              <a:rPr lang="tr-TR" sz="4000" b="1" dirty="0">
                <a:solidFill>
                  <a:srgbClr val="FF0000"/>
                </a:solidFill>
              </a:rPr>
              <a:t> 4 </a:t>
            </a:r>
            <a:r>
              <a:rPr lang="tr-TR" sz="4000" b="1" dirty="0" err="1">
                <a:solidFill>
                  <a:srgbClr val="FF0000"/>
                </a:solidFill>
              </a:rPr>
              <a:t>Different</a:t>
            </a:r>
            <a:r>
              <a:rPr lang="tr-TR" sz="4000" b="1" dirty="0">
                <a:solidFill>
                  <a:srgbClr val="FF0000"/>
                </a:solidFill>
              </a:rPr>
              <a:t> </a:t>
            </a:r>
            <a:r>
              <a:rPr lang="tr-TR" sz="4000" b="1" dirty="0" err="1">
                <a:solidFill>
                  <a:srgbClr val="FF0000"/>
                </a:solidFill>
              </a:rPr>
              <a:t>countries</a:t>
            </a:r>
            <a:endParaRPr lang="tr-TR" sz="4000" b="1" dirty="0">
              <a:solidFill>
                <a:srgbClr val="FF0000"/>
              </a:solidFill>
            </a:endParaRPr>
          </a:p>
          <a:p>
            <a:pPr marL="0" indent="0" algn="ctr">
              <a:buNone/>
            </a:pPr>
            <a:endParaRPr lang="tr-TR" sz="4000" b="1" dirty="0">
              <a:solidFill>
                <a:srgbClr val="FF0000"/>
              </a:solidFill>
            </a:endParaRPr>
          </a:p>
          <a:p>
            <a:pPr marL="0" indent="0">
              <a:buNone/>
            </a:pPr>
            <a:r>
              <a:rPr lang="tr-TR" dirty="0">
                <a:solidFill>
                  <a:schemeClr val="tx1"/>
                </a:solidFill>
              </a:rPr>
              <a:t>1- Fatma Aliye Mesleki ve Teknik Anadolu (</a:t>
            </a:r>
            <a:r>
              <a:rPr lang="tr-TR" dirty="0" err="1">
                <a:solidFill>
                  <a:schemeClr val="tx1"/>
                </a:solidFill>
              </a:rPr>
              <a:t>Vocational</a:t>
            </a:r>
            <a:r>
              <a:rPr lang="tr-TR" dirty="0">
                <a:solidFill>
                  <a:schemeClr val="tx1"/>
                </a:solidFill>
              </a:rPr>
              <a:t> Training </a:t>
            </a:r>
            <a:r>
              <a:rPr lang="tr-TR" dirty="0" err="1">
                <a:solidFill>
                  <a:schemeClr val="tx1"/>
                </a:solidFill>
              </a:rPr>
              <a:t>secondary</a:t>
            </a:r>
            <a:r>
              <a:rPr lang="tr-TR" dirty="0">
                <a:solidFill>
                  <a:schemeClr val="tx1"/>
                </a:solidFill>
              </a:rPr>
              <a:t> </a:t>
            </a:r>
            <a:r>
              <a:rPr lang="tr-TR" dirty="0" err="1">
                <a:solidFill>
                  <a:schemeClr val="tx1"/>
                </a:solidFill>
              </a:rPr>
              <a:t>level</a:t>
            </a:r>
            <a:r>
              <a:rPr lang="tr-TR" dirty="0">
                <a:solidFill>
                  <a:schemeClr val="tx1"/>
                </a:solidFill>
              </a:rPr>
              <a:t>)  </a:t>
            </a:r>
            <a:r>
              <a:rPr lang="tr-TR" dirty="0" err="1">
                <a:solidFill>
                  <a:schemeClr val="tx1"/>
                </a:solidFill>
              </a:rPr>
              <a:t>Coordinator</a:t>
            </a:r>
            <a:r>
              <a:rPr lang="tr-TR" dirty="0">
                <a:solidFill>
                  <a:schemeClr val="tx1"/>
                </a:solidFill>
              </a:rPr>
              <a:t> – </a:t>
            </a:r>
            <a:r>
              <a:rPr lang="tr-TR" dirty="0" err="1">
                <a:solidFill>
                  <a:schemeClr val="tx1"/>
                </a:solidFill>
              </a:rPr>
              <a:t>Turkey</a:t>
            </a:r>
            <a:endParaRPr lang="tr-TR" dirty="0">
              <a:solidFill>
                <a:schemeClr val="tx1"/>
              </a:solidFill>
            </a:endParaRPr>
          </a:p>
          <a:p>
            <a:pPr marL="0" indent="0">
              <a:buNone/>
            </a:pPr>
            <a:endParaRPr lang="tr-TR" dirty="0">
              <a:solidFill>
                <a:schemeClr val="tx1"/>
              </a:solidFill>
            </a:endParaRPr>
          </a:p>
          <a:p>
            <a:pPr marL="0" indent="0">
              <a:buNone/>
            </a:pPr>
            <a:r>
              <a:rPr lang="tr-TR" dirty="0">
                <a:solidFill>
                  <a:schemeClr val="tx1"/>
                </a:solidFill>
              </a:rPr>
              <a:t>2- </a:t>
            </a:r>
            <a:r>
              <a:rPr lang="it-IT" dirty="0">
                <a:solidFill>
                  <a:schemeClr val="tx1"/>
                </a:solidFill>
              </a:rPr>
              <a:t>Colegiul Economic "Ion Ghica" </a:t>
            </a:r>
            <a:r>
              <a:rPr lang="tr-TR" dirty="0">
                <a:solidFill>
                  <a:schemeClr val="tx1"/>
                </a:solidFill>
              </a:rPr>
              <a:t>(</a:t>
            </a:r>
            <a:r>
              <a:rPr lang="tr-TR" dirty="0" err="1">
                <a:solidFill>
                  <a:schemeClr val="tx1"/>
                </a:solidFill>
              </a:rPr>
              <a:t>Vocational</a:t>
            </a:r>
            <a:r>
              <a:rPr lang="tr-TR" dirty="0">
                <a:solidFill>
                  <a:schemeClr val="tx1"/>
                </a:solidFill>
              </a:rPr>
              <a:t> Training </a:t>
            </a:r>
            <a:r>
              <a:rPr lang="tr-TR" dirty="0" err="1">
                <a:solidFill>
                  <a:schemeClr val="tx1"/>
                </a:solidFill>
              </a:rPr>
              <a:t>secondary</a:t>
            </a:r>
            <a:r>
              <a:rPr lang="tr-TR" dirty="0">
                <a:solidFill>
                  <a:schemeClr val="tx1"/>
                </a:solidFill>
              </a:rPr>
              <a:t> </a:t>
            </a:r>
            <a:r>
              <a:rPr lang="tr-TR" dirty="0" err="1">
                <a:solidFill>
                  <a:schemeClr val="tx1"/>
                </a:solidFill>
              </a:rPr>
              <a:t>level</a:t>
            </a:r>
            <a:r>
              <a:rPr lang="tr-TR" dirty="0">
                <a:solidFill>
                  <a:schemeClr val="tx1"/>
                </a:solidFill>
              </a:rPr>
              <a:t>) -   R</a:t>
            </a:r>
            <a:r>
              <a:rPr lang="it-IT" dirty="0">
                <a:solidFill>
                  <a:schemeClr val="tx1"/>
                </a:solidFill>
              </a:rPr>
              <a:t>omania</a:t>
            </a:r>
            <a:r>
              <a:rPr lang="tr-TR" dirty="0">
                <a:solidFill>
                  <a:schemeClr val="tx1"/>
                </a:solidFill>
              </a:rPr>
              <a:t> </a:t>
            </a:r>
          </a:p>
          <a:p>
            <a:pPr marL="0" indent="0">
              <a:buNone/>
            </a:pPr>
            <a:endParaRPr lang="tr-TR" dirty="0">
              <a:solidFill>
                <a:schemeClr val="tx1"/>
              </a:solidFill>
            </a:endParaRPr>
          </a:p>
          <a:p>
            <a:pPr marL="0" indent="0">
              <a:buNone/>
            </a:pPr>
            <a:r>
              <a:rPr lang="tr-TR" dirty="0">
                <a:solidFill>
                  <a:schemeClr val="tx1"/>
                </a:solidFill>
              </a:rPr>
              <a:t>3- </a:t>
            </a:r>
            <a:r>
              <a:rPr lang="es-ES" dirty="0">
                <a:solidFill>
                  <a:schemeClr val="tx1"/>
                </a:solidFill>
              </a:rPr>
              <a:t>SERVIMA, servicios ambientales y recursos educativos S.L.</a:t>
            </a:r>
            <a:r>
              <a:rPr lang="tr-TR" dirty="0">
                <a:solidFill>
                  <a:schemeClr val="tx1"/>
                </a:solidFill>
              </a:rPr>
              <a:t> </a:t>
            </a:r>
            <a:r>
              <a:rPr lang="tr-TR" dirty="0" err="1">
                <a:solidFill>
                  <a:schemeClr val="tx1"/>
                </a:solidFill>
              </a:rPr>
              <a:t>Spain</a:t>
            </a:r>
            <a:br>
              <a:rPr lang="tr-TR" dirty="0"/>
            </a:br>
            <a:endParaRPr lang="tr-TR" dirty="0">
              <a:solidFill>
                <a:schemeClr val="tx1"/>
              </a:solidFill>
            </a:endParaRPr>
          </a:p>
          <a:p>
            <a:pPr marL="0" indent="0">
              <a:buNone/>
            </a:pPr>
            <a:r>
              <a:rPr lang="tr-TR" dirty="0">
                <a:solidFill>
                  <a:schemeClr val="tx1"/>
                </a:solidFill>
              </a:rPr>
              <a:t>4- </a:t>
            </a:r>
            <a:r>
              <a:rPr lang="pl-PL" dirty="0">
                <a:solidFill>
                  <a:schemeClr val="tx1"/>
                </a:solidFill>
              </a:rPr>
              <a:t>Stowarzyszenie Edukacji Rolniczej i Lesnej EUROPEA</a:t>
            </a:r>
            <a:br>
              <a:rPr lang="pl-PL" dirty="0">
                <a:solidFill>
                  <a:schemeClr val="tx1"/>
                </a:solidFill>
              </a:rPr>
            </a:br>
            <a:r>
              <a:rPr lang="pl-PL" dirty="0">
                <a:solidFill>
                  <a:schemeClr val="tx1"/>
                </a:solidFill>
              </a:rPr>
              <a:t>Polska</a:t>
            </a:r>
            <a:r>
              <a:rPr lang="tr-TR" dirty="0">
                <a:solidFill>
                  <a:schemeClr val="tx1"/>
                </a:solidFill>
              </a:rPr>
              <a:t> (</a:t>
            </a:r>
            <a:r>
              <a:rPr lang="tr-TR" dirty="0" err="1">
                <a:solidFill>
                  <a:schemeClr val="tx1"/>
                </a:solidFill>
              </a:rPr>
              <a:t>Non-governmental</a:t>
            </a:r>
            <a:r>
              <a:rPr lang="tr-TR" dirty="0">
                <a:solidFill>
                  <a:schemeClr val="tx1"/>
                </a:solidFill>
              </a:rPr>
              <a:t> </a:t>
            </a:r>
            <a:r>
              <a:rPr lang="tr-TR" dirty="0" err="1">
                <a:solidFill>
                  <a:schemeClr val="tx1"/>
                </a:solidFill>
              </a:rPr>
              <a:t>organisation</a:t>
            </a:r>
            <a:r>
              <a:rPr lang="tr-TR" dirty="0">
                <a:solidFill>
                  <a:schemeClr val="tx1"/>
                </a:solidFill>
              </a:rPr>
              <a:t>/</a:t>
            </a:r>
            <a:r>
              <a:rPr lang="tr-TR" dirty="0" err="1">
                <a:solidFill>
                  <a:schemeClr val="tx1"/>
                </a:solidFill>
              </a:rPr>
              <a:t>association</a:t>
            </a:r>
            <a:r>
              <a:rPr lang="tr-TR" dirty="0">
                <a:solidFill>
                  <a:schemeClr val="tx1"/>
                </a:solidFill>
              </a:rPr>
              <a:t>) - Poland</a:t>
            </a:r>
            <a:br>
              <a:rPr lang="pl-PL" dirty="0">
                <a:solidFill>
                  <a:schemeClr val="tx1"/>
                </a:solidFill>
              </a:rPr>
            </a:br>
            <a:endParaRPr lang="tr-TR" dirty="0">
              <a:solidFill>
                <a:schemeClr val="tx1"/>
              </a:solidFill>
            </a:endParaRPr>
          </a:p>
        </p:txBody>
      </p:sp>
      <p:sp>
        <p:nvSpPr>
          <p:cNvPr id="2" name="Başlık 1"/>
          <p:cNvSpPr>
            <a:spLocks noGrp="1"/>
          </p:cNvSpPr>
          <p:nvPr>
            <p:ph type="title"/>
          </p:nvPr>
        </p:nvSpPr>
        <p:spPr/>
        <p:txBody>
          <a:bodyPr/>
          <a:lstStyle/>
          <a:p>
            <a:r>
              <a:rPr lang="tr-TR" dirty="0" err="1"/>
              <a:t>Partners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7732" y="5968159"/>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19250" y="5960997"/>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39952" y="5872674"/>
            <a:ext cx="3417115" cy="974412"/>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2"/>
          <p:cNvSpPr>
            <a:spLocks noChangeArrowheads="1"/>
          </p:cNvSpPr>
          <p:nvPr/>
        </p:nvSpPr>
        <p:spPr bwMode="auto">
          <a:xfrm>
            <a:off x="3281363" y="42783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br>
              <a:rPr kumimoji="0" lang="tr-TR" altLang="tr-TR" sz="1800" b="0" i="0" u="none" strike="noStrike" cap="none" normalizeH="0" baseline="0">
                <a:ln>
                  <a:noFill/>
                </a:ln>
                <a:solidFill>
                  <a:schemeClr val="tx1"/>
                </a:solidFill>
                <a:effectLst/>
                <a:latin typeface="Arial" panose="020B0604020202020204" pitchFamily="34" charset="0"/>
              </a:rPr>
            </a:br>
            <a:endParaRPr kumimoji="0" lang="tr-TR" altLang="tr-TR" sz="1800" b="0" i="0" u="none" strike="noStrike" cap="none" normalizeH="0" baseline="0">
              <a:ln>
                <a:noFill/>
              </a:ln>
              <a:solidFill>
                <a:schemeClr val="tx1"/>
              </a:solidFill>
              <a:effectLst/>
              <a:latin typeface="Arial" panose="020B0604020202020204" pitchFamily="34" charset="0"/>
            </a:endParaRPr>
          </a:p>
        </p:txBody>
      </p:sp>
      <p:pic>
        <p:nvPicPr>
          <p:cNvPr id="8" name="Resim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179687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normAutofit/>
          </a:bodyPr>
          <a:lstStyle/>
          <a:p>
            <a:r>
              <a:rPr lang="en-US" dirty="0">
                <a:solidFill>
                  <a:schemeClr val="tx1"/>
                </a:solidFill>
              </a:rPr>
              <a:t>Desire to increase students' environmentally sensitive and responsible behavior,</a:t>
            </a:r>
          </a:p>
          <a:p>
            <a:r>
              <a:rPr lang="en-US" dirty="0">
                <a:solidFill>
                  <a:schemeClr val="tx1"/>
                </a:solidFill>
              </a:rPr>
              <a:t>Teachers' need to learn innovative, theoretical and applied techniques on climate change and environmental pollution,</a:t>
            </a:r>
          </a:p>
          <a:p>
            <a:r>
              <a:rPr lang="en-US" dirty="0">
                <a:solidFill>
                  <a:schemeClr val="tx1"/>
                </a:solidFill>
              </a:rPr>
              <a:t>Desire to increase the participation rate of students in environmental social responsibility projects</a:t>
            </a:r>
          </a:p>
          <a:p>
            <a:r>
              <a:rPr lang="en-US" dirty="0">
                <a:solidFill>
                  <a:schemeClr val="tx1"/>
                </a:solidFill>
              </a:rPr>
              <a:t>Willingness to cooperate with other institutions on climate change and environmental pollution</a:t>
            </a:r>
            <a:r>
              <a:rPr lang="tr-TR" dirty="0">
                <a:solidFill>
                  <a:schemeClr val="tx1"/>
                </a:solidFill>
              </a:rPr>
              <a:t>.</a:t>
            </a:r>
            <a:endParaRPr lang="en-US" dirty="0">
              <a:solidFill>
                <a:schemeClr val="tx1"/>
              </a:solidFill>
            </a:endParaRPr>
          </a:p>
        </p:txBody>
      </p:sp>
      <p:sp>
        <p:nvSpPr>
          <p:cNvPr id="2" name="Başlık 1"/>
          <p:cNvSpPr>
            <a:spLocks noGrp="1"/>
          </p:cNvSpPr>
          <p:nvPr>
            <p:ph type="title"/>
          </p:nvPr>
        </p:nvSpPr>
        <p:spPr/>
        <p:txBody>
          <a:bodyPr>
            <a:normAutofit fontScale="90000"/>
          </a:bodyPr>
          <a:lstStyle/>
          <a:p>
            <a:r>
              <a:rPr lang="en-US" dirty="0"/>
              <a:t>Where did the need for project development come from?</a:t>
            </a:r>
            <a:endParaRPr lang="tr-TR" dirty="0"/>
          </a:p>
        </p:txBody>
      </p:sp>
      <p:pic>
        <p:nvPicPr>
          <p:cNvPr id="2055" name="Picture 7" descr="D:\PROJE\ERASMUS+\105-201-202 KOMBO\LOGOLAR\ab_baskanligi_yazisiz.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210448430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normAutofit lnSpcReduction="10000"/>
          </a:bodyPr>
          <a:lstStyle/>
          <a:p>
            <a:r>
              <a:rPr lang="en-US" sz="2800" dirty="0">
                <a:solidFill>
                  <a:schemeClr val="tx1"/>
                </a:solidFill>
              </a:rPr>
              <a:t>To create lesson plans by using innovative teaching methods of teachers on the protection of ecological balance,</a:t>
            </a:r>
          </a:p>
          <a:p>
            <a:r>
              <a:rPr lang="tr-TR" sz="2800" dirty="0">
                <a:solidFill>
                  <a:schemeClr val="tx1"/>
                </a:solidFill>
              </a:rPr>
              <a:t>T</a:t>
            </a:r>
            <a:r>
              <a:rPr lang="en-US" sz="2800" dirty="0">
                <a:solidFill>
                  <a:schemeClr val="tx1"/>
                </a:solidFill>
              </a:rPr>
              <a:t>o integrate it into classroom and school environments and to develop environmental awareness in students,</a:t>
            </a:r>
          </a:p>
          <a:p>
            <a:r>
              <a:rPr lang="en-US" sz="2800" dirty="0">
                <a:solidFill>
                  <a:schemeClr val="tx1"/>
                </a:solidFill>
              </a:rPr>
              <a:t>To draw attention to the disruptions in the ecological balance caused by climate change in partner institutions and locally,</a:t>
            </a:r>
          </a:p>
        </p:txBody>
      </p:sp>
      <p:sp>
        <p:nvSpPr>
          <p:cNvPr id="2" name="Başlık 1"/>
          <p:cNvSpPr>
            <a:spLocks noGrp="1"/>
          </p:cNvSpPr>
          <p:nvPr>
            <p:ph type="title"/>
          </p:nvPr>
        </p:nvSpPr>
        <p:spPr/>
        <p:txBody>
          <a:bodyPr/>
          <a:lstStyle/>
          <a:p>
            <a:r>
              <a:rPr lang="tr-TR" dirty="0" err="1"/>
              <a:t>Objectives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21044843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636912"/>
            <a:ext cx="8640960" cy="3096344"/>
          </a:xfrm>
        </p:spPr>
        <p:txBody>
          <a:bodyPr/>
          <a:lstStyle/>
          <a:p>
            <a:r>
              <a:rPr lang="en-US" dirty="0">
                <a:solidFill>
                  <a:schemeClr val="tx1"/>
                </a:solidFill>
              </a:rPr>
              <a:t>Reducing the polluting behavior of water, soil and air in order to prevent the reduction of biodiversity,</a:t>
            </a:r>
          </a:p>
          <a:p>
            <a:r>
              <a:rPr lang="tr-TR" dirty="0" err="1">
                <a:solidFill>
                  <a:schemeClr val="tx1"/>
                </a:solidFill>
              </a:rPr>
              <a:t>Having</a:t>
            </a:r>
            <a:r>
              <a:rPr lang="tr-TR" dirty="0">
                <a:solidFill>
                  <a:schemeClr val="tx1"/>
                </a:solidFill>
              </a:rPr>
              <a:t> </a:t>
            </a:r>
            <a:r>
              <a:rPr lang="en-US" dirty="0">
                <a:solidFill>
                  <a:schemeClr val="tx1"/>
                </a:solidFill>
              </a:rPr>
              <a:t>knowledge about renewable energy sources,</a:t>
            </a:r>
          </a:p>
          <a:p>
            <a:r>
              <a:rPr lang="en-US" dirty="0">
                <a:solidFill>
                  <a:schemeClr val="tx1"/>
                </a:solidFill>
              </a:rPr>
              <a:t>Preferring products that can be recycled,</a:t>
            </a:r>
          </a:p>
          <a:p>
            <a:r>
              <a:rPr lang="en-US" dirty="0">
                <a:solidFill>
                  <a:schemeClr val="tx1"/>
                </a:solidFill>
              </a:rPr>
              <a:t>Raising awareness about green skills</a:t>
            </a:r>
            <a:r>
              <a:rPr lang="tr-TR" dirty="0">
                <a:solidFill>
                  <a:schemeClr val="tx1"/>
                </a:solidFill>
              </a:rPr>
              <a:t>,</a:t>
            </a:r>
          </a:p>
        </p:txBody>
      </p:sp>
      <p:sp>
        <p:nvSpPr>
          <p:cNvPr id="2" name="Başlık 1"/>
          <p:cNvSpPr>
            <a:spLocks noGrp="1"/>
          </p:cNvSpPr>
          <p:nvPr>
            <p:ph type="title"/>
          </p:nvPr>
        </p:nvSpPr>
        <p:spPr/>
        <p:txBody>
          <a:bodyPr/>
          <a:lstStyle/>
          <a:p>
            <a:r>
              <a:rPr lang="tr-TR" dirty="0" err="1"/>
              <a:t>Objectives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842377"/>
            <a:ext cx="853751" cy="858277"/>
          </a:xfrm>
          <a:prstGeom prst="rect">
            <a:avLst/>
          </a:prstGeom>
        </p:spPr>
      </p:pic>
    </p:spTree>
    <p:extLst>
      <p:ext uri="{BB962C8B-B14F-4D97-AF65-F5344CB8AC3E}">
        <p14:creationId xmlns:p14="http://schemas.microsoft.com/office/powerpoint/2010/main" val="21044843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2438742"/>
            <a:ext cx="8640960" cy="3888432"/>
          </a:xfrm>
        </p:spPr>
        <p:txBody>
          <a:bodyPr/>
          <a:lstStyle/>
          <a:p>
            <a:r>
              <a:rPr lang="en-US" dirty="0"/>
              <a:t>Project management, monitoring-evaluation and taking precautions against risks</a:t>
            </a:r>
          </a:p>
          <a:p>
            <a:r>
              <a:rPr lang="en-US" dirty="0"/>
              <a:t>Management and control of the budget</a:t>
            </a:r>
          </a:p>
          <a:p>
            <a:r>
              <a:rPr lang="en-US" dirty="0"/>
              <a:t>As the coordinator of the project, authorizations such as removing and adding activities</a:t>
            </a:r>
          </a:p>
          <a:p>
            <a:r>
              <a:rPr lang="en-US" dirty="0"/>
              <a:t>Time management, interim report and final report</a:t>
            </a:r>
          </a:p>
          <a:p>
            <a:r>
              <a:rPr lang="en-US" dirty="0"/>
              <a:t>Ensuring communication between partner institutions and with the National Agency</a:t>
            </a:r>
            <a:endParaRPr lang="tr-TR" dirty="0"/>
          </a:p>
        </p:txBody>
      </p:sp>
      <p:sp>
        <p:nvSpPr>
          <p:cNvPr id="2" name="Başlık 1"/>
          <p:cNvSpPr>
            <a:spLocks noGrp="1"/>
          </p:cNvSpPr>
          <p:nvPr>
            <p:ph type="title"/>
          </p:nvPr>
        </p:nvSpPr>
        <p:spPr/>
        <p:txBody>
          <a:bodyPr>
            <a:normAutofit fontScale="90000"/>
          </a:bodyPr>
          <a:lstStyle/>
          <a:p>
            <a:r>
              <a:rPr lang="tr-TR" dirty="0"/>
              <a:t>General </a:t>
            </a:r>
            <a:r>
              <a:rPr lang="tr-TR" dirty="0" err="1"/>
              <a:t>Responsibilities</a:t>
            </a:r>
            <a:r>
              <a:rPr lang="tr-TR" dirty="0"/>
              <a:t> of </a:t>
            </a:r>
            <a:r>
              <a:rPr lang="tr-TR" dirty="0" err="1"/>
              <a:t>the</a:t>
            </a:r>
            <a:r>
              <a:rPr lang="tr-TR" dirty="0"/>
              <a:t> </a:t>
            </a:r>
            <a:r>
              <a:rPr lang="tr-TR" dirty="0" err="1"/>
              <a:t>Coordinator</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5" y="5904367"/>
            <a:ext cx="792088" cy="796287"/>
          </a:xfrm>
          <a:prstGeom prst="rect">
            <a:avLst/>
          </a:prstGeom>
        </p:spPr>
      </p:pic>
    </p:spTree>
    <p:extLst>
      <p:ext uri="{BB962C8B-B14F-4D97-AF65-F5344CB8AC3E}">
        <p14:creationId xmlns:p14="http://schemas.microsoft.com/office/powerpoint/2010/main" val="210448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1520" y="1844824"/>
            <a:ext cx="8640960" cy="3888432"/>
          </a:xfrm>
        </p:spPr>
        <p:txBody>
          <a:bodyPr>
            <a:normAutofit fontScale="92500"/>
          </a:bodyPr>
          <a:lstStyle/>
          <a:p>
            <a:r>
              <a:rPr lang="en-US" dirty="0"/>
              <a:t>Performing individual duties assigned to the institution</a:t>
            </a:r>
          </a:p>
          <a:p>
            <a:r>
              <a:rPr lang="en-US" dirty="0"/>
              <a:t>To take precautions against risks in project management, to monitor and evaluate</a:t>
            </a:r>
          </a:p>
          <a:p>
            <a:r>
              <a:rPr lang="en-US" dirty="0"/>
              <a:t>Managing own budget</a:t>
            </a:r>
          </a:p>
          <a:p>
            <a:r>
              <a:rPr lang="en-US" dirty="0"/>
              <a:t>Other additional studies requested by the coordinator about the project topic</a:t>
            </a:r>
          </a:p>
          <a:p>
            <a:r>
              <a:rPr lang="en-US" dirty="0"/>
              <a:t>Selecting the participants who will participate in the project activities within the framework of the criteria</a:t>
            </a:r>
          </a:p>
          <a:p>
            <a:r>
              <a:rPr lang="en-US" dirty="0"/>
              <a:t>Hosting the </a:t>
            </a:r>
            <a:r>
              <a:rPr lang="tr-TR" dirty="0" err="1"/>
              <a:t>participants</a:t>
            </a:r>
            <a:r>
              <a:rPr lang="tr-TR" dirty="0"/>
              <a:t> </a:t>
            </a:r>
            <a:r>
              <a:rPr lang="en-US" dirty="0"/>
              <a:t>in </a:t>
            </a:r>
            <a:r>
              <a:rPr lang="tr-TR" dirty="0" err="1"/>
              <a:t>their</a:t>
            </a:r>
            <a:r>
              <a:rPr lang="en-US" dirty="0"/>
              <a:t> </a:t>
            </a:r>
            <a:r>
              <a:rPr lang="en-US" dirty="0" err="1"/>
              <a:t>countr</a:t>
            </a:r>
            <a:r>
              <a:rPr lang="tr-TR" dirty="0" err="1"/>
              <a:t>ies</a:t>
            </a:r>
            <a:endParaRPr lang="en-US" dirty="0"/>
          </a:p>
          <a:p>
            <a:r>
              <a:rPr lang="en-US" dirty="0"/>
              <a:t>Participating in dissemination activities in </a:t>
            </a:r>
            <a:r>
              <a:rPr lang="tr-TR" dirty="0" err="1"/>
              <a:t>locally</a:t>
            </a:r>
            <a:r>
              <a:rPr lang="tr-TR" dirty="0"/>
              <a:t>, </a:t>
            </a:r>
            <a:r>
              <a:rPr lang="tr-TR" dirty="0" err="1"/>
              <a:t>nationally</a:t>
            </a:r>
            <a:r>
              <a:rPr lang="tr-TR" dirty="0"/>
              <a:t> </a:t>
            </a:r>
            <a:r>
              <a:rPr lang="tr-TR" dirty="0" err="1"/>
              <a:t>and</a:t>
            </a:r>
            <a:r>
              <a:rPr lang="tr-TR" dirty="0"/>
              <a:t> EU</a:t>
            </a:r>
          </a:p>
        </p:txBody>
      </p:sp>
      <p:sp>
        <p:nvSpPr>
          <p:cNvPr id="2" name="Başlık 1"/>
          <p:cNvSpPr>
            <a:spLocks noGrp="1"/>
          </p:cNvSpPr>
          <p:nvPr>
            <p:ph type="title"/>
          </p:nvPr>
        </p:nvSpPr>
        <p:spPr/>
        <p:txBody>
          <a:bodyPr>
            <a:normAutofit fontScale="90000"/>
          </a:bodyPr>
          <a:lstStyle/>
          <a:p>
            <a:r>
              <a:rPr lang="tr-TR" dirty="0"/>
              <a:t>General </a:t>
            </a:r>
            <a:r>
              <a:rPr lang="tr-TR" dirty="0" err="1"/>
              <a:t>Responsibilities</a:t>
            </a:r>
            <a:r>
              <a:rPr lang="tr-TR" dirty="0"/>
              <a:t> of </a:t>
            </a:r>
            <a:r>
              <a:rPr lang="tr-TR" dirty="0" err="1"/>
              <a:t>the</a:t>
            </a:r>
            <a:r>
              <a:rPr lang="tr-TR" dirty="0"/>
              <a:t> </a:t>
            </a:r>
            <a:r>
              <a:rPr lang="tr-TR" dirty="0" err="1"/>
              <a:t>Partners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43608" y="5952701"/>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983" y="5938482"/>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11207" y="5799960"/>
            <a:ext cx="3417115" cy="974412"/>
          </a:xfrm>
          <a:prstGeom prst="rect">
            <a:avLst/>
          </a:prstGeom>
          <a:noFill/>
          <a:extLst>
            <a:ext uri="{909E8E84-426E-40DD-AFC4-6F175D3DCCD1}">
              <a14:hiddenFill xmlns:a14="http://schemas.microsoft.com/office/drawing/2010/main">
                <a:solidFill>
                  <a:srgbClr val="FFFFFF"/>
                </a:solidFill>
              </a14:hiddenFill>
            </a:ext>
          </a:extLst>
        </p:spPr>
      </p:pic>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938482"/>
            <a:ext cx="758153" cy="762172"/>
          </a:xfrm>
          <a:prstGeom prst="rect">
            <a:avLst/>
          </a:prstGeom>
        </p:spPr>
      </p:pic>
    </p:spTree>
    <p:extLst>
      <p:ext uri="{BB962C8B-B14F-4D97-AF65-F5344CB8AC3E}">
        <p14:creationId xmlns:p14="http://schemas.microsoft.com/office/powerpoint/2010/main" val="21044843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dirty="0" err="1"/>
              <a:t>Dissemination</a:t>
            </a:r>
            <a:r>
              <a:rPr lang="tr-TR" dirty="0"/>
              <a:t> </a:t>
            </a:r>
            <a:r>
              <a:rPr lang="tr-TR" dirty="0" err="1"/>
              <a:t>Activities</a:t>
            </a:r>
            <a:endParaRPr lang="tr-TR" dirty="0"/>
          </a:p>
        </p:txBody>
      </p:sp>
      <p:pic>
        <p:nvPicPr>
          <p:cNvPr id="2055" name="Picture 7" descr="D:\PROJE\ERASMUS+\105-201-202 KOMBO\LOGOLAR\ab_baskanligi_yazisiz.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219667" y="6116890"/>
            <a:ext cx="1224136" cy="672294"/>
          </a:xfrm>
          <a:prstGeom prst="rect">
            <a:avLst/>
          </a:prstGeom>
          <a:noFill/>
          <a:extLst>
            <a:ext uri="{909E8E84-426E-40DD-AFC4-6F175D3DCCD1}">
              <a14:hiddenFill xmlns:a14="http://schemas.microsoft.com/office/drawing/2010/main">
                <a:solidFill>
                  <a:srgbClr val="FFFFFF"/>
                </a:solidFill>
              </a14:hiddenFill>
            </a:ext>
          </a:extLst>
        </p:spPr>
      </p:pic>
      <p:pic>
        <p:nvPicPr>
          <p:cNvPr id="2056" name="Picture 8" descr="D:\PROJE\ERASMUS+\105-201-202 KOMBO\LOGOLAR\images (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5727" y="6097451"/>
            <a:ext cx="1324225" cy="739657"/>
          </a:xfrm>
          <a:prstGeom prst="rect">
            <a:avLst/>
          </a:prstGeom>
          <a:noFill/>
          <a:extLst>
            <a:ext uri="{909E8E84-426E-40DD-AFC4-6F175D3DCCD1}">
              <a14:hiddenFill xmlns:a14="http://schemas.microsoft.com/office/drawing/2010/main">
                <a:solidFill>
                  <a:srgbClr val="FFFFFF"/>
                </a:solidFill>
              </a14:hiddenFill>
            </a:ext>
          </a:extLst>
        </p:spPr>
      </p:pic>
      <p:pic>
        <p:nvPicPr>
          <p:cNvPr id="2057" name="Picture 9" descr="D:\PROJE\ERASMUS+\105-201-202 KOMBO\LOGOLAR\unnamed.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55977" y="5913456"/>
            <a:ext cx="3312368" cy="944543"/>
          </a:xfrm>
          <a:prstGeom prst="rect">
            <a:avLst/>
          </a:prstGeom>
          <a:noFill/>
          <a:extLst>
            <a:ext uri="{909E8E84-426E-40DD-AFC4-6F175D3DCCD1}">
              <a14:hiddenFill xmlns:a14="http://schemas.microsoft.com/office/drawing/2010/main">
                <a:solidFill>
                  <a:srgbClr val="FFFFFF"/>
                </a:solidFill>
              </a14:hiddenFill>
            </a:ext>
          </a:extLst>
        </p:spPr>
      </p:pic>
      <p:sp>
        <p:nvSpPr>
          <p:cNvPr id="5" name="İçerik Yer Tutucusu 4"/>
          <p:cNvSpPr>
            <a:spLocks noGrp="1"/>
          </p:cNvSpPr>
          <p:nvPr>
            <p:ph idx="1"/>
          </p:nvPr>
        </p:nvSpPr>
        <p:spPr>
          <a:xfrm>
            <a:off x="867833" y="2440448"/>
            <a:ext cx="7408333" cy="3450696"/>
          </a:xfrm>
        </p:spPr>
        <p:txBody>
          <a:bodyPr/>
          <a:lstStyle/>
          <a:p>
            <a:r>
              <a:rPr lang="tr-TR" dirty="0" err="1"/>
              <a:t>We</a:t>
            </a:r>
            <a:r>
              <a:rPr lang="en-US" dirty="0"/>
              <a:t> will use eTwinning of the same name as the project in </a:t>
            </a:r>
            <a:r>
              <a:rPr lang="tr-TR" dirty="0" err="1"/>
              <a:t>our</a:t>
            </a:r>
            <a:r>
              <a:rPr lang="en-US" dirty="0"/>
              <a:t> activities to disseminate the results of the project. </a:t>
            </a:r>
            <a:endParaRPr lang="tr-TR" dirty="0"/>
          </a:p>
          <a:p>
            <a:r>
              <a:rPr lang="en-US" dirty="0"/>
              <a:t>It will be shared on EPALE, School Education Gateway and Erasmus Project Results Platform, funded by the European Commission.</a:t>
            </a:r>
            <a:endParaRPr lang="tr-TR" dirty="0"/>
          </a:p>
        </p:txBody>
      </p:sp>
      <p:pic>
        <p:nvPicPr>
          <p:cNvPr id="7" name="Resim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07504" y="5799765"/>
            <a:ext cx="896138" cy="900889"/>
          </a:xfrm>
          <a:prstGeom prst="rect">
            <a:avLst/>
          </a:prstGeom>
        </p:spPr>
      </p:pic>
    </p:spTree>
    <p:extLst>
      <p:ext uri="{BB962C8B-B14F-4D97-AF65-F5344CB8AC3E}">
        <p14:creationId xmlns:p14="http://schemas.microsoft.com/office/powerpoint/2010/main" val="354876324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lga Biçimi">
  <a:themeElements>
    <a:clrScheme name="Dalga Biçimi">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Dalga Biçimi">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alga Biçimi">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Waveform</Template>
  <TotalTime>2936</TotalTime>
  <Words>602</Words>
  <Application>Microsoft Office PowerPoint</Application>
  <PresentationFormat>Ekran Gösterisi (4:3)</PresentationFormat>
  <Paragraphs>66</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Arial</vt:lpstr>
      <vt:lpstr>Calibri</vt:lpstr>
      <vt:lpstr>Candara</vt:lpstr>
      <vt:lpstr>Symbol</vt:lpstr>
      <vt:lpstr>Times New Roman</vt:lpstr>
      <vt:lpstr>Dalga Biçimi</vt:lpstr>
      <vt:lpstr>Hand in Hand for Eco-Friendly Schools</vt:lpstr>
      <vt:lpstr>Overview</vt:lpstr>
      <vt:lpstr>Partners</vt:lpstr>
      <vt:lpstr>Where did the need for project development come from?</vt:lpstr>
      <vt:lpstr>Objectives</vt:lpstr>
      <vt:lpstr>Objectives</vt:lpstr>
      <vt:lpstr>General Responsibilities of the Coordinator</vt:lpstr>
      <vt:lpstr>General Responsibilities of the Partners</vt:lpstr>
      <vt:lpstr>Dissemination Activities</vt:lpstr>
      <vt:lpstr>Dissemination Activities</vt:lpstr>
      <vt:lpstr>Dissemination Activities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 are different, we are respectful, we are stronger with you: dyslexia 2020-1-TR01-KA201-092954</dc:title>
  <dc:creator>Turgay</dc:creator>
  <cp:lastModifiedBy>Muhammet Turgay Kayiran</cp:lastModifiedBy>
  <cp:revision>66</cp:revision>
  <dcterms:created xsi:type="dcterms:W3CDTF">2021-09-25T06:25:13Z</dcterms:created>
  <dcterms:modified xsi:type="dcterms:W3CDTF">2023-01-16T17:27:05Z</dcterms:modified>
</cp:coreProperties>
</file>