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875" r:id="rId1"/>
  </p:sldMasterIdLst>
  <p:notesMasterIdLst>
    <p:notesMasterId r:id="rId30"/>
  </p:notesMasterIdLst>
  <p:sldIdLst>
    <p:sldId id="256" r:id="rId2"/>
    <p:sldId id="356" r:id="rId3"/>
    <p:sldId id="331" r:id="rId4"/>
    <p:sldId id="332" r:id="rId5"/>
    <p:sldId id="333" r:id="rId6"/>
    <p:sldId id="281" r:id="rId7"/>
    <p:sldId id="283" r:id="rId8"/>
    <p:sldId id="284" r:id="rId9"/>
    <p:sldId id="334" r:id="rId10"/>
    <p:sldId id="335" r:id="rId11"/>
    <p:sldId id="336" r:id="rId12"/>
    <p:sldId id="337" r:id="rId13"/>
    <p:sldId id="339" r:id="rId14"/>
    <p:sldId id="340" r:id="rId15"/>
    <p:sldId id="341" r:id="rId16"/>
    <p:sldId id="342" r:id="rId17"/>
    <p:sldId id="347" r:id="rId18"/>
    <p:sldId id="343" r:id="rId19"/>
    <p:sldId id="344" r:id="rId20"/>
    <p:sldId id="345" r:id="rId21"/>
    <p:sldId id="354" r:id="rId22"/>
    <p:sldId id="348" r:id="rId23"/>
    <p:sldId id="349" r:id="rId24"/>
    <p:sldId id="350" r:id="rId25"/>
    <p:sldId id="351" r:id="rId26"/>
    <p:sldId id="352" r:id="rId27"/>
    <p:sldId id="353" r:id="rId28"/>
    <p:sldId id="338" r:id="rId29"/>
  </p:sldIdLst>
  <p:sldSz cx="9144000" cy="5143500" type="screen16x9"/>
  <p:notesSz cx="6858000" cy="9144000"/>
  <p:embeddedFontLst>
    <p:embeddedFont>
      <p:font typeface="Microsoft Sans Serif" panose="020B0604020202020204" pitchFamily="34" charset="0"/>
      <p:regular r:id="rId31"/>
    </p:embeddedFont>
    <p:embeddedFont>
      <p:font typeface="Century Gothic" panose="020B0502020202020204" pitchFamily="34" charset="0"/>
      <p:regular r:id="rId32"/>
      <p:bold r:id="rId33"/>
      <p:italic r:id="rId34"/>
      <p:boldItalic r:id="rId35"/>
    </p:embeddedFont>
    <p:embeddedFont>
      <p:font typeface="Wingdings 3" panose="05040102010807070707" pitchFamily="18" charset="2"/>
      <p:regular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634"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738852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655290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44795630cf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44795630cf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6219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44795630cf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44795630cf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51542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44795630cf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44795630cf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8215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u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050"/>
            </a:lvl1pPr>
          </a:lstStyle>
          <a:p>
            <a:r>
              <a:rPr lang="ro-RO" smtClean="0"/>
              <a:t>Clic pentru editare stil titlu</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ro-RO" smtClean="0"/>
              <a:t>Clic pentru a edita stilul de subtitlu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01392507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u și legendă">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ro-RO" smtClean="0"/>
              <a:t>Clic pentru editare stil titlu</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o-RO" smtClean="0"/>
              <a:t>Clic pentru editare stiluri text Coordonator</a:t>
            </a:r>
          </a:p>
        </p:txBody>
      </p:sp>
      <p:sp>
        <p:nvSpPr>
          <p:cNvPr id="4" name="Date Placeholder 3"/>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83652222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ro-RO" smtClean="0"/>
              <a:t>Clic pentru editare stil titlu</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o-RO" smtClean="0"/>
              <a:t>Clic pentru editare stiluri text Coordonator</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o-RO" smtClean="0"/>
              <a:t>Clic pentru editare stiluri text Coordonator</a:t>
            </a:r>
          </a:p>
        </p:txBody>
      </p:sp>
      <p:sp>
        <p:nvSpPr>
          <p:cNvPr id="4" name="Date Placeholder 3"/>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pPr marL="0" lvl="0" indent="0" algn="r" rtl="0">
              <a:spcBef>
                <a:spcPts val="0"/>
              </a:spcBef>
              <a:spcAft>
                <a:spcPts val="0"/>
              </a:spcAft>
              <a:buNone/>
            </a:pPr>
            <a:fld id="{00000000-1234-1234-1234-123412341234}" type="slidenum">
              <a:rPr lang="en-GB" smtClean="0"/>
              <a:t>‹#›</a:t>
            </a:fld>
            <a:endParaRPr lang="en-GB"/>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4862302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de vizită">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ro-RO" smtClean="0"/>
              <a:t>Clic pentru editare stil titlu</a:t>
            </a:r>
            <a:endParaRPr lang="en-US" dirty="0"/>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o-RO" smtClean="0"/>
              <a:t>Clic pentru editare stiluri text Coordonator</a:t>
            </a:r>
          </a:p>
        </p:txBody>
      </p:sp>
      <p:sp>
        <p:nvSpPr>
          <p:cNvPr id="5" name="Date Placeholder 4"/>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4576235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carte de vizită">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ro-RO" smtClean="0"/>
              <a:t>Clic pentru editare stil titlu</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o-RO" smtClean="0"/>
              <a:t>Clic pentru editare stiluri text Coordonator</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o-RO" smtClean="0"/>
              <a:t>Clic pentru editare stiluri text Coordonator</a:t>
            </a:r>
          </a:p>
        </p:txBody>
      </p:sp>
      <p:sp>
        <p:nvSpPr>
          <p:cNvPr id="5" name="Date Placeholder 4"/>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pPr marL="0" lvl="0" indent="0" algn="r" rtl="0">
              <a:spcBef>
                <a:spcPts val="0"/>
              </a:spcBef>
              <a:spcAft>
                <a:spcPts val="0"/>
              </a:spcAft>
              <a:buNone/>
            </a:pPr>
            <a:fld id="{00000000-1234-1234-1234-123412341234}" type="slidenum">
              <a:rPr lang="en-GB" smtClean="0"/>
              <a:t>‹#›</a:t>
            </a:fld>
            <a:endParaRPr lang="en-GB"/>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435965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devărat sau fals">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ro-RO" smtClean="0"/>
              <a:t>Clic pentru editare stil titlu</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o-RO" smtClean="0"/>
              <a:t>Clic pentru editare stiluri text Coordonator</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o-RO" smtClean="0"/>
              <a:t>Clic pentru editare stiluri text Coordonator</a:t>
            </a:r>
          </a:p>
        </p:txBody>
      </p:sp>
      <p:sp>
        <p:nvSpPr>
          <p:cNvPr id="5" name="Date Placeholder 4"/>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37178963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dirty="0"/>
          </a:p>
        </p:txBody>
      </p:sp>
      <p:sp>
        <p:nvSpPr>
          <p:cNvPr id="3" name="Vertical Text Placeholder 2"/>
          <p:cNvSpPr>
            <a:spLocks noGrp="1"/>
          </p:cNvSpPr>
          <p:nvPr>
            <p:ph type="body" orient="vert" idx="1"/>
          </p:nvPr>
        </p:nvSpPr>
        <p:spPr/>
        <p:txBody>
          <a:bodyPr vert="eaVert" ancho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59644499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ro-RO" smtClean="0"/>
              <a:t>Clic pentru editare stil titlu</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253789587"/>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0"/>
        <p:cNvGrpSpPr/>
        <p:nvPr/>
      </p:nvGrpSpPr>
      <p:grpSpPr>
        <a:xfrm>
          <a:off x="0" y="0"/>
          <a:ext cx="0" cy="0"/>
          <a:chOff x="0" y="0"/>
          <a:chExt cx="0" cy="0"/>
        </a:xfrm>
      </p:grpSpPr>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4049423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ro-RO" smtClean="0"/>
              <a:t>Clic pentru editare stil titlu</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14826550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ro-RO" smtClean="0"/>
              <a:t>Clic pentru editare stil titlu</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o-RO" smtClean="0"/>
              <a:t>Clic pentru editare stiluri text Coordonator</a:t>
            </a:r>
          </a:p>
        </p:txBody>
      </p:sp>
      <p:sp>
        <p:nvSpPr>
          <p:cNvPr id="4" name="Date Placeholder 3"/>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43060352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o-RO" smtClean="0"/>
              <a:t>Clic pentru editare stil titlu</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590837"/>
            <a:ext cx="584825" cy="273844"/>
          </a:xfrm>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4034467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o-RO" smtClean="0"/>
              <a:t>Clic pentru editare stil titlu</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o-RO" smtClean="0"/>
              <a:t>Clic pentru editare stiluri text Coordonator</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o-RO" smtClean="0"/>
              <a:t>Clic pentru editare stiluri text Coordonator</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248530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32586895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15835841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ro-RO" smtClean="0"/>
              <a:t>Clic pentru editare stil titlu</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o-RO" smtClean="0"/>
              <a:t>Clic pentru editare stiluri text Coordonator</a:t>
            </a:r>
          </a:p>
        </p:txBody>
      </p:sp>
      <p:sp>
        <p:nvSpPr>
          <p:cNvPr id="5" name="Date Placeholder 4"/>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68126561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ro-RO" smtClean="0"/>
              <a:t>Clic pentru editare stil titlu</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ro-RO" smtClean="0"/>
              <a:t>Faceți clic pe pictogramă pentru a adăuga o imagine</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o-RO" smtClean="0"/>
              <a:t>Clic pentru editare stiluri text Coordonator</a:t>
            </a:r>
          </a:p>
        </p:txBody>
      </p:sp>
      <p:sp>
        <p:nvSpPr>
          <p:cNvPr id="5" name="Date Placeholder 4"/>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260809040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91440" tIns="45720" rIns="91440" bIns="45720" rtlCol="0" anchor="t">
            <a:normAutofit/>
          </a:bodyPr>
          <a:lstStyle/>
          <a:p>
            <a:r>
              <a:rPr lang="ro-RO" smtClean="0"/>
              <a:t>Clic pentru editare stil titlu</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91440" tIns="45720" rIns="91440" bIns="45720" rtlCol="0">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smtClean="0"/>
              <a:pPr/>
              <a:t>3/15/2022</a:t>
            </a:fld>
            <a:endParaRPr lang="en-US" dirty="0"/>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91440" tIns="45720" rIns="91440" bIns="45720" rtlCol="0" anchor="ctr"/>
          <a:lstStyle>
            <a:lvl1pPr algn="r">
              <a:defRPr sz="1500">
                <a:solidFill>
                  <a:srgbClr val="FEFFFF"/>
                </a:solidFill>
              </a:defRPr>
            </a:lvl1p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752944322"/>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 id="2147483887" r:id="rId12"/>
    <p:sldLayoutId id="2147483888" r:id="rId13"/>
    <p:sldLayoutId id="2147483889" r:id="rId14"/>
    <p:sldLayoutId id="2147483890" r:id="rId15"/>
    <p:sldLayoutId id="2147483891" r:id="rId16"/>
    <p:sldLayoutId id="2147483892" r:id="rId17"/>
  </p:sldLayoutIdLst>
  <p:hf sldNum="0" hdr="0" ftr="0" dt="0"/>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1055076" y="1866149"/>
            <a:ext cx="7698595" cy="2135462"/>
          </a:xfrm>
          <a:prstGeom prst="rect">
            <a:avLst/>
          </a:prstGeom>
        </p:spPr>
        <p:txBody>
          <a:bodyPr spcFirstLastPara="1" wrap="square" lIns="91425" tIns="91425" rIns="91425" bIns="91425" anchor="b" anchorCtr="0">
            <a:noAutofit/>
          </a:bodyPr>
          <a:lstStyle/>
          <a:p>
            <a:pPr algn="ctr"/>
            <a:r>
              <a:rPr lang="en-US" sz="1600" b="1" dirty="0" smtClean="0">
                <a:solidFill>
                  <a:schemeClr val="tx1"/>
                </a:solidFill>
              </a:rPr>
              <a:t>Apprenticeship </a:t>
            </a:r>
            <a:r>
              <a:rPr lang="en-US" sz="1600" b="1" dirty="0">
                <a:solidFill>
                  <a:schemeClr val="tx1"/>
                </a:solidFill>
              </a:rPr>
              <a:t>for the Development of Design Thinking </a:t>
            </a:r>
            <a:r>
              <a:rPr lang="en-US" sz="1600" b="1" dirty="0" smtClean="0">
                <a:solidFill>
                  <a:schemeClr val="tx1"/>
                </a:solidFill>
              </a:rPr>
              <a:t/>
            </a:r>
            <a:br>
              <a:rPr lang="en-US" sz="1600" b="1" dirty="0" smtClean="0">
                <a:solidFill>
                  <a:schemeClr val="tx1"/>
                </a:solidFill>
              </a:rPr>
            </a:br>
            <a:r>
              <a:rPr lang="en-US" sz="1600" b="1" dirty="0" err="1" smtClean="0">
                <a:solidFill>
                  <a:schemeClr val="tx1"/>
                </a:solidFill>
              </a:rPr>
              <a:t>Ucenicie</a:t>
            </a:r>
            <a:r>
              <a:rPr lang="en-US" sz="1600" b="1" dirty="0" smtClean="0">
                <a:solidFill>
                  <a:schemeClr val="tx1"/>
                </a:solidFill>
              </a:rPr>
              <a:t> </a:t>
            </a:r>
            <a:r>
              <a:rPr lang="en-US" sz="1600" b="1" dirty="0" err="1" smtClean="0">
                <a:solidFill>
                  <a:schemeClr val="tx1"/>
                </a:solidFill>
              </a:rPr>
              <a:t>pentru</a:t>
            </a:r>
            <a:r>
              <a:rPr lang="en-US" sz="1600" b="1" dirty="0" smtClean="0">
                <a:solidFill>
                  <a:schemeClr val="tx1"/>
                </a:solidFill>
              </a:rPr>
              <a:t> </a:t>
            </a:r>
            <a:r>
              <a:rPr lang="en-US" sz="1600" b="1" dirty="0" err="1" smtClean="0">
                <a:solidFill>
                  <a:schemeClr val="tx1"/>
                </a:solidFill>
              </a:rPr>
              <a:t>dezvoltarea</a:t>
            </a:r>
            <a:r>
              <a:rPr lang="en-US" sz="1600" b="1" dirty="0" smtClean="0">
                <a:solidFill>
                  <a:schemeClr val="tx1"/>
                </a:solidFill>
              </a:rPr>
              <a:t> g</a:t>
            </a:r>
            <a:r>
              <a:rPr lang="ro-RO" sz="1600" b="1" dirty="0" smtClean="0">
                <a:solidFill>
                  <a:schemeClr val="tx1"/>
                </a:solidFill>
              </a:rPr>
              <a:t>â</a:t>
            </a:r>
            <a:r>
              <a:rPr lang="en-US" sz="1600" b="1" dirty="0" err="1" smtClean="0">
                <a:solidFill>
                  <a:schemeClr val="tx1"/>
                </a:solidFill>
              </a:rPr>
              <a:t>ndirii</a:t>
            </a:r>
            <a:r>
              <a:rPr lang="en-US" sz="1600" b="1" dirty="0" smtClean="0">
                <a:solidFill>
                  <a:schemeClr val="tx1"/>
                </a:solidFill>
              </a:rPr>
              <a:t> de </a:t>
            </a:r>
            <a:r>
              <a:rPr lang="en-US" sz="1600" b="1" dirty="0" err="1" smtClean="0">
                <a:solidFill>
                  <a:schemeClr val="tx1"/>
                </a:solidFill>
              </a:rPr>
              <a:t>proiectare</a:t>
            </a:r>
            <a:r>
              <a:rPr lang="en-GB" sz="1600" dirty="0" smtClean="0"/>
              <a:t/>
            </a:r>
            <a:br>
              <a:rPr lang="en-GB" sz="1600" dirty="0" smtClean="0"/>
            </a:br>
            <a:r>
              <a:rPr lang="it-IT" sz="1600" b="1" dirty="0" smtClean="0">
                <a:solidFill>
                  <a:schemeClr val="tx1"/>
                </a:solidFill>
              </a:rPr>
              <a:t>Program Erasmus Plus </a:t>
            </a:r>
            <a:br>
              <a:rPr lang="it-IT" sz="1600" b="1" dirty="0" smtClean="0">
                <a:solidFill>
                  <a:schemeClr val="tx1"/>
                </a:solidFill>
              </a:rPr>
            </a:br>
            <a:r>
              <a:rPr lang="ro-RO" sz="1600" b="1" dirty="0" smtClean="0">
                <a:solidFill>
                  <a:schemeClr val="tx1"/>
                </a:solidFill>
              </a:rPr>
              <a:t>Parteneriat strategic in domeniul vocațional</a:t>
            </a:r>
            <a:r>
              <a:rPr lang="en-US" sz="1600" b="1" dirty="0" smtClean="0">
                <a:solidFill>
                  <a:schemeClr val="tx1"/>
                </a:solidFill>
              </a:rPr>
              <a:t> </a:t>
            </a:r>
            <a:r>
              <a:rPr lang="it-IT" sz="1600" b="1" dirty="0" smtClean="0">
                <a:solidFill>
                  <a:schemeClr val="tx1"/>
                </a:solidFill>
              </a:rPr>
              <a:t/>
            </a:r>
            <a:br>
              <a:rPr lang="it-IT" sz="1600" b="1" dirty="0" smtClean="0">
                <a:solidFill>
                  <a:schemeClr val="tx1"/>
                </a:solidFill>
              </a:rPr>
            </a:br>
            <a:r>
              <a:rPr lang="it-IT" sz="1600" b="1" dirty="0" smtClean="0">
                <a:solidFill>
                  <a:schemeClr val="tx1"/>
                </a:solidFill>
              </a:rPr>
              <a:t> 2020-1-RO01-KA202-079926</a:t>
            </a:r>
            <a:r>
              <a:rPr lang="it-IT" sz="1600" b="1" dirty="0" smtClean="0">
                <a:solidFill>
                  <a:srgbClr val="0000FF"/>
                </a:solidFill>
              </a:rPr>
              <a:t/>
            </a:r>
            <a:br>
              <a:rPr lang="it-IT" sz="1600" b="1" dirty="0" smtClean="0">
                <a:solidFill>
                  <a:srgbClr val="0000FF"/>
                </a:solidFill>
              </a:rPr>
            </a:br>
            <a:r>
              <a:rPr lang="it-IT" sz="1600" b="1" dirty="0">
                <a:solidFill>
                  <a:srgbClr val="0000FF"/>
                </a:solidFill>
              </a:rPr>
              <a:t>01/12/2020 </a:t>
            </a:r>
            <a:br>
              <a:rPr lang="it-IT" sz="1600" b="1" dirty="0">
                <a:solidFill>
                  <a:srgbClr val="0000FF"/>
                </a:solidFill>
              </a:rPr>
            </a:br>
            <a:r>
              <a:rPr lang="it-IT" sz="1600" b="1" dirty="0">
                <a:solidFill>
                  <a:srgbClr val="0000FF"/>
                </a:solidFill>
              </a:rPr>
              <a:t>30/11/2022</a:t>
            </a:r>
            <a:endParaRPr sz="2400" b="1" dirty="0">
              <a:solidFill>
                <a:srgbClr val="FF0000"/>
              </a:solidFill>
            </a:endParaRPr>
          </a:p>
        </p:txBody>
      </p:sp>
      <p:sp>
        <p:nvSpPr>
          <p:cNvPr id="63" name="Google Shape;63;p13"/>
          <p:cNvSpPr txBox="1">
            <a:spLocks noGrp="1"/>
          </p:cNvSpPr>
          <p:nvPr>
            <p:ph type="subTitle" idx="1"/>
          </p:nvPr>
        </p:nvSpPr>
        <p:spPr>
          <a:xfrm>
            <a:off x="3044699" y="3924070"/>
            <a:ext cx="3054600" cy="701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b="1" dirty="0" smtClean="0">
                <a:solidFill>
                  <a:schemeClr val="tx1"/>
                </a:solidFill>
              </a:rPr>
              <a:t>Braila, Romania</a:t>
            </a:r>
            <a:endParaRPr lang="ro-RO" b="1" dirty="0" smtClean="0">
              <a:solidFill>
                <a:schemeClr val="tx1"/>
              </a:solidFill>
            </a:endParaRPr>
          </a:p>
          <a:p>
            <a:pPr marL="0" lvl="0" indent="0" algn="ctr" rtl="0">
              <a:spcBef>
                <a:spcPts val="0"/>
              </a:spcBef>
              <a:spcAft>
                <a:spcPts val="0"/>
              </a:spcAft>
              <a:buNone/>
            </a:pPr>
            <a:r>
              <a:rPr lang="ro-RO" b="1" dirty="0" smtClean="0">
                <a:solidFill>
                  <a:schemeClr val="tx1"/>
                </a:solidFill>
              </a:rPr>
              <a:t>16 Februarie 2022</a:t>
            </a:r>
            <a:endParaRPr lang="en-GB" b="1" dirty="0" smtClean="0">
              <a:solidFill>
                <a:schemeClr val="tx1"/>
              </a:solidFill>
            </a:endParaRPr>
          </a:p>
        </p:txBody>
      </p:sp>
      <p:pic>
        <p:nvPicPr>
          <p:cNvPr id="102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3881" y="223446"/>
            <a:ext cx="2248872" cy="75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ine 3"/>
          <p:cNvPicPr>
            <a:picLocks noChangeAspect="1"/>
          </p:cNvPicPr>
          <p:nvPr/>
        </p:nvPicPr>
        <p:blipFill>
          <a:blip r:embed="rId4"/>
          <a:stretch>
            <a:fillRect/>
          </a:stretch>
        </p:blipFill>
        <p:spPr>
          <a:xfrm>
            <a:off x="371789" y="112376"/>
            <a:ext cx="3673283" cy="981760"/>
          </a:xfrm>
          <a:prstGeom prst="rect">
            <a:avLst/>
          </a:prstGeom>
        </p:spPr>
      </p:pic>
      <p:pic>
        <p:nvPicPr>
          <p:cNvPr id="5" name="Imagin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9300"/>
            <a:ext cx="4109290" cy="1131072"/>
          </a:xfrm>
          <a:prstGeom prst="rect">
            <a:avLst/>
          </a:prstGeom>
        </p:spPr>
      </p:pic>
      <p:pic>
        <p:nvPicPr>
          <p:cNvPr id="6" name="Imagin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36875" y="112376"/>
            <a:ext cx="1962424" cy="19719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a:stretch>
            <a:fillRect/>
          </a:stretch>
        </p:blipFill>
        <p:spPr>
          <a:xfrm>
            <a:off x="177204" y="574430"/>
            <a:ext cx="823031" cy="274344"/>
          </a:xfrm>
          <a:prstGeom prst="rect">
            <a:avLst/>
          </a:prstGeom>
        </p:spPr>
      </p:pic>
      <p:sp>
        <p:nvSpPr>
          <p:cNvPr id="3" name="Dreptunghi 2"/>
          <p:cNvSpPr/>
          <p:nvPr/>
        </p:nvSpPr>
        <p:spPr>
          <a:xfrm>
            <a:off x="1964452" y="574430"/>
            <a:ext cx="6757517" cy="1384995"/>
          </a:xfrm>
          <a:prstGeom prst="rect">
            <a:avLst/>
          </a:prstGeom>
        </p:spPr>
        <p:txBody>
          <a:bodyPr wrap="square">
            <a:spAutoFit/>
          </a:bodyPr>
          <a:lstStyle/>
          <a:p>
            <a:r>
              <a:rPr lang="en-US" b="1" dirty="0"/>
              <a:t>IO2 </a:t>
            </a:r>
            <a:r>
              <a:rPr lang="en-US" b="1" dirty="0" err="1" smtClean="0"/>
              <a:t>Ghidul</a:t>
            </a:r>
            <a:r>
              <a:rPr lang="en-US" b="1" dirty="0" smtClean="0"/>
              <a:t> </a:t>
            </a:r>
            <a:r>
              <a:rPr lang="en-US" b="1" dirty="0" err="1" smtClean="0"/>
              <a:t>formatorului</a:t>
            </a:r>
            <a:endParaRPr lang="en-US" b="1" dirty="0"/>
          </a:p>
          <a:p>
            <a:r>
              <a:rPr lang="en-US" dirty="0" err="1"/>
              <a:t>Liderul</a:t>
            </a:r>
            <a:r>
              <a:rPr lang="en-US" dirty="0"/>
              <a:t> </a:t>
            </a:r>
            <a:r>
              <a:rPr lang="en-US" dirty="0" err="1"/>
              <a:t>acestui</a:t>
            </a:r>
            <a:r>
              <a:rPr lang="en-US" dirty="0"/>
              <a:t> </a:t>
            </a:r>
            <a:r>
              <a:rPr lang="en-US" dirty="0" err="1"/>
              <a:t>rezultat</a:t>
            </a:r>
            <a:r>
              <a:rPr lang="en-US" dirty="0"/>
              <a:t> </a:t>
            </a:r>
            <a:r>
              <a:rPr lang="en-US" dirty="0" err="1"/>
              <a:t>va</a:t>
            </a:r>
            <a:r>
              <a:rPr lang="en-US" dirty="0"/>
              <a:t> fi IDEC, </a:t>
            </a:r>
            <a:r>
              <a:rPr lang="en-US" dirty="0" err="1"/>
              <a:t>dar</a:t>
            </a:r>
            <a:r>
              <a:rPr lang="en-US" dirty="0"/>
              <a:t> </a:t>
            </a:r>
            <a:r>
              <a:rPr lang="en-US" dirty="0" err="1"/>
              <a:t>toți</a:t>
            </a:r>
            <a:r>
              <a:rPr lang="en-US" dirty="0"/>
              <a:t> </a:t>
            </a:r>
            <a:r>
              <a:rPr lang="en-US" dirty="0" err="1"/>
              <a:t>partenerii</a:t>
            </a:r>
            <a:r>
              <a:rPr lang="en-US" dirty="0"/>
              <a:t> </a:t>
            </a:r>
            <a:r>
              <a:rPr lang="en-US" dirty="0" err="1"/>
              <a:t>vor</a:t>
            </a:r>
            <a:r>
              <a:rPr lang="en-US" dirty="0"/>
              <a:t> </a:t>
            </a:r>
            <a:r>
              <a:rPr lang="en-US" dirty="0" err="1"/>
              <a:t>contribui</a:t>
            </a:r>
            <a:r>
              <a:rPr lang="en-US" dirty="0"/>
              <a:t> </a:t>
            </a:r>
            <a:r>
              <a:rPr lang="en-US" dirty="0" err="1"/>
              <a:t>foarte</a:t>
            </a:r>
            <a:r>
              <a:rPr lang="en-US" dirty="0"/>
              <a:t> </a:t>
            </a:r>
            <a:r>
              <a:rPr lang="en-US" dirty="0" err="1"/>
              <a:t>activ</a:t>
            </a:r>
            <a:r>
              <a:rPr lang="en-US" dirty="0"/>
              <a:t> la </a:t>
            </a:r>
            <a:r>
              <a:rPr lang="en-US" dirty="0" err="1"/>
              <a:t>rezultat</a:t>
            </a:r>
            <a:r>
              <a:rPr lang="en-US" dirty="0"/>
              <a:t>.</a:t>
            </a:r>
          </a:p>
          <a:p>
            <a:r>
              <a:rPr lang="en-US" dirty="0"/>
              <a:t>IDEC </a:t>
            </a:r>
            <a:r>
              <a:rPr lang="en-US" dirty="0" err="1"/>
              <a:t>va</a:t>
            </a:r>
            <a:r>
              <a:rPr lang="en-US" dirty="0"/>
              <a:t> </a:t>
            </a:r>
            <a:r>
              <a:rPr lang="en-US" dirty="0" err="1"/>
              <a:t>proiecta</a:t>
            </a:r>
            <a:r>
              <a:rPr lang="en-US" dirty="0"/>
              <a:t> </a:t>
            </a:r>
            <a:r>
              <a:rPr lang="en-US" dirty="0" err="1"/>
              <a:t>conținutul</a:t>
            </a:r>
            <a:r>
              <a:rPr lang="en-US" dirty="0"/>
              <a:t> </a:t>
            </a:r>
            <a:r>
              <a:rPr lang="en-US" dirty="0" err="1"/>
              <a:t>și</a:t>
            </a:r>
            <a:r>
              <a:rPr lang="en-US" dirty="0"/>
              <a:t> </a:t>
            </a:r>
            <a:r>
              <a:rPr lang="en-US" dirty="0" err="1"/>
              <a:t>va</a:t>
            </a:r>
            <a:r>
              <a:rPr lang="en-US" dirty="0"/>
              <a:t> </a:t>
            </a:r>
            <a:r>
              <a:rPr lang="en-US" dirty="0" err="1"/>
              <a:t>dezvolta</a:t>
            </a:r>
            <a:r>
              <a:rPr lang="en-US" dirty="0"/>
              <a:t> </a:t>
            </a:r>
            <a:r>
              <a:rPr lang="en-US" dirty="0" err="1"/>
              <a:t>ghidul</a:t>
            </a:r>
            <a:r>
              <a:rPr lang="en-US" dirty="0"/>
              <a:t>.</a:t>
            </a:r>
          </a:p>
          <a:p>
            <a:r>
              <a:rPr lang="en-US" dirty="0" err="1"/>
              <a:t>Partenerii</a:t>
            </a:r>
            <a:r>
              <a:rPr lang="en-US" dirty="0"/>
              <a:t> </a:t>
            </a:r>
            <a:r>
              <a:rPr lang="en-US" dirty="0" err="1"/>
              <a:t>vor</a:t>
            </a:r>
            <a:r>
              <a:rPr lang="en-US" dirty="0"/>
              <a:t> </a:t>
            </a:r>
            <a:r>
              <a:rPr lang="en-US" dirty="0" err="1"/>
              <a:t>organiza</a:t>
            </a:r>
            <a:r>
              <a:rPr lang="en-US" dirty="0"/>
              <a:t> </a:t>
            </a:r>
            <a:r>
              <a:rPr lang="en-US" dirty="0" err="1"/>
              <a:t>apoi</a:t>
            </a:r>
            <a:r>
              <a:rPr lang="en-US" dirty="0"/>
              <a:t> </a:t>
            </a:r>
            <a:r>
              <a:rPr lang="en-US" dirty="0" err="1"/>
              <a:t>seminarii</a:t>
            </a:r>
            <a:r>
              <a:rPr lang="en-US" dirty="0"/>
              <a:t> </a:t>
            </a:r>
            <a:r>
              <a:rPr lang="en-US" dirty="0" err="1"/>
              <a:t>pentru</a:t>
            </a:r>
            <a:r>
              <a:rPr lang="en-US" dirty="0"/>
              <a:t> </a:t>
            </a:r>
            <a:r>
              <a:rPr lang="en-US" dirty="0" err="1"/>
              <a:t>formatori</a:t>
            </a:r>
            <a:r>
              <a:rPr lang="en-US" dirty="0"/>
              <a:t> </a:t>
            </a:r>
            <a:r>
              <a:rPr lang="en-US" dirty="0" err="1"/>
              <a:t>și</a:t>
            </a:r>
            <a:r>
              <a:rPr lang="en-US" dirty="0"/>
              <a:t> </a:t>
            </a:r>
            <a:r>
              <a:rPr lang="en-US" dirty="0" err="1"/>
              <a:t>vor</a:t>
            </a:r>
            <a:r>
              <a:rPr lang="en-US" dirty="0"/>
              <a:t> </a:t>
            </a:r>
            <a:r>
              <a:rPr lang="en-US" dirty="0" err="1"/>
              <a:t>testa</a:t>
            </a:r>
            <a:r>
              <a:rPr lang="en-US" dirty="0"/>
              <a:t> </a:t>
            </a:r>
            <a:r>
              <a:rPr lang="en-US" dirty="0" err="1"/>
              <a:t>ghidul</a:t>
            </a:r>
            <a:r>
              <a:rPr lang="en-US" dirty="0"/>
              <a:t> pilot, </a:t>
            </a:r>
            <a:r>
              <a:rPr lang="en-US" dirty="0" err="1"/>
              <a:t>ceea</a:t>
            </a:r>
            <a:r>
              <a:rPr lang="en-US" dirty="0"/>
              <a:t> </a:t>
            </a:r>
            <a:r>
              <a:rPr lang="en-US" dirty="0" err="1"/>
              <a:t>ce</a:t>
            </a:r>
            <a:r>
              <a:rPr lang="en-US" dirty="0"/>
              <a:t> </a:t>
            </a:r>
            <a:r>
              <a:rPr lang="en-US" dirty="0" err="1"/>
              <a:t>va</a:t>
            </a:r>
            <a:r>
              <a:rPr lang="en-US" dirty="0"/>
              <a:t> duce la </a:t>
            </a:r>
            <a:r>
              <a:rPr lang="en-US" dirty="0" err="1"/>
              <a:t>finalizarea</a:t>
            </a:r>
            <a:r>
              <a:rPr lang="en-US" dirty="0"/>
              <a:t> </a:t>
            </a:r>
            <a:r>
              <a:rPr lang="en-US" dirty="0" err="1"/>
              <a:t>acestuia</a:t>
            </a:r>
            <a:r>
              <a:rPr lang="en-US" dirty="0"/>
              <a:t>.</a:t>
            </a:r>
            <a:endParaRPr lang="en-US" dirty="0" smtClean="0"/>
          </a:p>
        </p:txBody>
      </p:sp>
      <p:sp>
        <p:nvSpPr>
          <p:cNvPr id="6" name="Dreptunghi 5"/>
          <p:cNvSpPr/>
          <p:nvPr/>
        </p:nvSpPr>
        <p:spPr>
          <a:xfrm>
            <a:off x="1964452" y="2044239"/>
            <a:ext cx="6272023" cy="2677656"/>
          </a:xfrm>
          <a:prstGeom prst="rect">
            <a:avLst/>
          </a:prstGeom>
        </p:spPr>
        <p:txBody>
          <a:bodyPr wrap="square">
            <a:spAutoFit/>
          </a:bodyPr>
          <a:lstStyle/>
          <a:p>
            <a:r>
              <a:rPr lang="ro-RO" b="1" dirty="0" smtClean="0"/>
              <a:t>IO 3 </a:t>
            </a:r>
            <a:r>
              <a:rPr lang="en-US" b="1" dirty="0" smtClean="0"/>
              <a:t>VET </a:t>
            </a:r>
            <a:r>
              <a:rPr lang="en-US" b="1" dirty="0"/>
              <a:t>– </a:t>
            </a:r>
            <a:r>
              <a:rPr lang="en-US" b="1" dirty="0" err="1"/>
              <a:t>ghid</a:t>
            </a:r>
            <a:r>
              <a:rPr lang="en-US" b="1" dirty="0"/>
              <a:t> de </a:t>
            </a:r>
            <a:r>
              <a:rPr lang="en-US" b="1" dirty="0" err="1"/>
              <a:t>parteneriate</a:t>
            </a:r>
            <a:r>
              <a:rPr lang="en-US" b="1" dirty="0"/>
              <a:t> </a:t>
            </a:r>
            <a:r>
              <a:rPr lang="en-US" b="1" dirty="0" err="1"/>
              <a:t>între</a:t>
            </a:r>
            <a:r>
              <a:rPr lang="en-US" b="1" dirty="0"/>
              <a:t> </a:t>
            </a:r>
            <a:r>
              <a:rPr lang="en-US" b="1" dirty="0" err="1"/>
              <a:t>companii</a:t>
            </a:r>
            <a:endParaRPr lang="en-US" b="1" dirty="0"/>
          </a:p>
          <a:p>
            <a:endParaRPr lang="en-US" dirty="0"/>
          </a:p>
          <a:p>
            <a:r>
              <a:rPr lang="en-US" dirty="0" err="1"/>
              <a:t>Liderul</a:t>
            </a:r>
            <a:r>
              <a:rPr lang="en-US" dirty="0"/>
              <a:t> </a:t>
            </a:r>
            <a:r>
              <a:rPr lang="en-US" dirty="0" err="1"/>
              <a:t>acestui</a:t>
            </a:r>
            <a:r>
              <a:rPr lang="en-US" dirty="0"/>
              <a:t> </a:t>
            </a:r>
            <a:r>
              <a:rPr lang="en-US" dirty="0" err="1"/>
              <a:t>rezultat</a:t>
            </a:r>
            <a:r>
              <a:rPr lang="en-US" dirty="0"/>
              <a:t> </a:t>
            </a:r>
            <a:r>
              <a:rPr lang="en-US" dirty="0" err="1"/>
              <a:t>va</a:t>
            </a:r>
            <a:r>
              <a:rPr lang="en-US" dirty="0"/>
              <a:t> fi APDNE, </a:t>
            </a:r>
            <a:r>
              <a:rPr lang="en-US" dirty="0" err="1"/>
              <a:t>dar</a:t>
            </a:r>
            <a:r>
              <a:rPr lang="en-US" dirty="0"/>
              <a:t> </a:t>
            </a:r>
            <a:r>
              <a:rPr lang="en-US" dirty="0" err="1"/>
              <a:t>toți</a:t>
            </a:r>
            <a:r>
              <a:rPr lang="en-US" dirty="0"/>
              <a:t> </a:t>
            </a:r>
            <a:r>
              <a:rPr lang="en-US" dirty="0" err="1"/>
              <a:t>partenerii</a:t>
            </a:r>
            <a:r>
              <a:rPr lang="en-US" dirty="0"/>
              <a:t> </a:t>
            </a:r>
            <a:r>
              <a:rPr lang="en-US" dirty="0" err="1"/>
              <a:t>vor</a:t>
            </a:r>
            <a:r>
              <a:rPr lang="en-US" dirty="0"/>
              <a:t> </a:t>
            </a:r>
            <a:r>
              <a:rPr lang="en-US" dirty="0" err="1"/>
              <a:t>contribui</a:t>
            </a:r>
            <a:r>
              <a:rPr lang="en-US" dirty="0"/>
              <a:t> </a:t>
            </a:r>
            <a:r>
              <a:rPr lang="en-US" dirty="0" err="1"/>
              <a:t>foarte</a:t>
            </a:r>
            <a:r>
              <a:rPr lang="en-US" dirty="0"/>
              <a:t> </a:t>
            </a:r>
            <a:r>
              <a:rPr lang="en-US" dirty="0" err="1"/>
              <a:t>activ</a:t>
            </a:r>
            <a:r>
              <a:rPr lang="en-US" dirty="0"/>
              <a:t> la </a:t>
            </a:r>
            <a:r>
              <a:rPr lang="en-US" dirty="0" err="1"/>
              <a:t>rezultat</a:t>
            </a:r>
            <a:r>
              <a:rPr lang="en-US" dirty="0"/>
              <a:t>.</a:t>
            </a:r>
          </a:p>
          <a:p>
            <a:r>
              <a:rPr lang="en-US" dirty="0" err="1"/>
              <a:t>Partenerii</a:t>
            </a:r>
            <a:r>
              <a:rPr lang="en-US" dirty="0"/>
              <a:t> </a:t>
            </a:r>
            <a:r>
              <a:rPr lang="en-US" dirty="0" err="1"/>
              <a:t>vor</a:t>
            </a:r>
            <a:r>
              <a:rPr lang="en-US" dirty="0"/>
              <a:t> </a:t>
            </a:r>
            <a:r>
              <a:rPr lang="en-US" dirty="0" err="1"/>
              <a:t>dezvolta</a:t>
            </a:r>
            <a:r>
              <a:rPr lang="en-US" dirty="0"/>
              <a:t> </a:t>
            </a:r>
            <a:r>
              <a:rPr lang="en-US" dirty="0" err="1"/>
              <a:t>în</a:t>
            </a:r>
            <a:r>
              <a:rPr lang="en-US" dirty="0"/>
              <a:t> </a:t>
            </a:r>
            <a:r>
              <a:rPr lang="en-US" dirty="0" err="1"/>
              <a:t>primul</a:t>
            </a:r>
            <a:r>
              <a:rPr lang="en-US" dirty="0"/>
              <a:t> </a:t>
            </a:r>
            <a:r>
              <a:rPr lang="en-US" dirty="0" err="1"/>
              <a:t>rând</a:t>
            </a:r>
            <a:r>
              <a:rPr lang="en-US" dirty="0"/>
              <a:t> o </a:t>
            </a:r>
            <a:r>
              <a:rPr lang="en-US" dirty="0" err="1"/>
              <a:t>rețea</a:t>
            </a:r>
            <a:r>
              <a:rPr lang="en-US" dirty="0"/>
              <a:t> de </a:t>
            </a:r>
            <a:r>
              <a:rPr lang="en-US" dirty="0" err="1"/>
              <a:t>școli</a:t>
            </a:r>
            <a:r>
              <a:rPr lang="en-US" dirty="0"/>
              <a:t> </a:t>
            </a:r>
            <a:r>
              <a:rPr lang="en-US" dirty="0" err="1"/>
              <a:t>și</a:t>
            </a:r>
            <a:r>
              <a:rPr lang="en-US" dirty="0"/>
              <a:t> </a:t>
            </a:r>
            <a:r>
              <a:rPr lang="en-US" dirty="0" err="1"/>
              <a:t>companii</a:t>
            </a:r>
            <a:r>
              <a:rPr lang="en-US" dirty="0"/>
              <a:t> VET.</a:t>
            </a:r>
          </a:p>
          <a:p>
            <a:r>
              <a:rPr lang="en-US" dirty="0"/>
              <a:t>APDNE </a:t>
            </a:r>
            <a:r>
              <a:rPr lang="en-US" dirty="0" err="1"/>
              <a:t>va</a:t>
            </a:r>
            <a:r>
              <a:rPr lang="en-US" dirty="0"/>
              <a:t> </a:t>
            </a:r>
            <a:r>
              <a:rPr lang="en-US" dirty="0" err="1"/>
              <a:t>elabora</a:t>
            </a:r>
            <a:r>
              <a:rPr lang="en-US" dirty="0"/>
              <a:t> </a:t>
            </a:r>
            <a:r>
              <a:rPr lang="en-US" dirty="0" err="1"/>
              <a:t>apoi</a:t>
            </a:r>
            <a:r>
              <a:rPr lang="en-US" dirty="0"/>
              <a:t> un </a:t>
            </a:r>
            <a:r>
              <a:rPr lang="en-US" dirty="0" err="1"/>
              <a:t>cadru</a:t>
            </a:r>
            <a:r>
              <a:rPr lang="en-US" dirty="0"/>
              <a:t> de </a:t>
            </a:r>
            <a:r>
              <a:rPr lang="en-US" dirty="0" err="1"/>
              <a:t>asigurare</a:t>
            </a:r>
            <a:r>
              <a:rPr lang="en-US" dirty="0"/>
              <a:t> a </a:t>
            </a:r>
            <a:r>
              <a:rPr lang="en-US" dirty="0" err="1"/>
              <a:t>calității</a:t>
            </a:r>
            <a:r>
              <a:rPr lang="en-US" dirty="0"/>
              <a:t> </a:t>
            </a:r>
            <a:r>
              <a:rPr lang="en-US" dirty="0" err="1"/>
              <a:t>pentru</a:t>
            </a:r>
            <a:r>
              <a:rPr lang="en-US" dirty="0"/>
              <a:t> </a:t>
            </a:r>
            <a:r>
              <a:rPr lang="en-US" dirty="0" err="1"/>
              <a:t>ucenicie</a:t>
            </a:r>
            <a:r>
              <a:rPr lang="en-US" dirty="0"/>
              <a:t>, care </a:t>
            </a:r>
            <a:r>
              <a:rPr lang="en-US" dirty="0" err="1"/>
              <a:t>va</a:t>
            </a:r>
            <a:r>
              <a:rPr lang="en-US" dirty="0"/>
              <a:t> </a:t>
            </a:r>
            <a:r>
              <a:rPr lang="en-US" dirty="0" err="1"/>
              <a:t>testa</a:t>
            </a:r>
            <a:r>
              <a:rPr lang="en-US" dirty="0"/>
              <a:t> </a:t>
            </a:r>
            <a:r>
              <a:rPr lang="en-US" dirty="0" err="1"/>
              <a:t>modelul</a:t>
            </a:r>
            <a:r>
              <a:rPr lang="en-US" dirty="0"/>
              <a:t> </a:t>
            </a:r>
            <a:r>
              <a:rPr lang="en-US" dirty="0" err="1"/>
              <a:t>și</a:t>
            </a:r>
            <a:r>
              <a:rPr lang="en-US" dirty="0"/>
              <a:t> </a:t>
            </a:r>
            <a:r>
              <a:rPr lang="en-US" dirty="0" err="1"/>
              <a:t>ghidul</a:t>
            </a:r>
            <a:r>
              <a:rPr lang="en-US" dirty="0"/>
              <a:t> IO1 </a:t>
            </a:r>
            <a:r>
              <a:rPr lang="en-US" dirty="0" err="1"/>
              <a:t>și</a:t>
            </a:r>
            <a:r>
              <a:rPr lang="en-US" dirty="0"/>
              <a:t> 2. </a:t>
            </a:r>
            <a:endParaRPr lang="ro-RO" dirty="0" smtClean="0"/>
          </a:p>
          <a:p>
            <a:r>
              <a:rPr lang="en-US" dirty="0" smtClean="0"/>
              <a:t>Un </a:t>
            </a:r>
            <a:r>
              <a:rPr lang="en-US" dirty="0"/>
              <a:t>memorandum de </a:t>
            </a:r>
            <a:r>
              <a:rPr lang="en-US" dirty="0" err="1"/>
              <a:t>înțelegere</a:t>
            </a:r>
            <a:r>
              <a:rPr lang="en-US" dirty="0"/>
              <a:t> </a:t>
            </a:r>
            <a:r>
              <a:rPr lang="en-US" dirty="0" err="1"/>
              <a:t>va</a:t>
            </a:r>
            <a:r>
              <a:rPr lang="en-US" dirty="0"/>
              <a:t> fi </a:t>
            </a:r>
            <a:r>
              <a:rPr lang="en-US" dirty="0" err="1"/>
              <a:t>conceput</a:t>
            </a:r>
            <a:r>
              <a:rPr lang="en-US" dirty="0"/>
              <a:t> </a:t>
            </a:r>
            <a:r>
              <a:rPr lang="en-US" dirty="0" err="1"/>
              <a:t>pentru</a:t>
            </a:r>
            <a:r>
              <a:rPr lang="en-US" dirty="0"/>
              <a:t> a </a:t>
            </a:r>
            <a:r>
              <a:rPr lang="en-US" dirty="0" err="1"/>
              <a:t>facilita</a:t>
            </a:r>
            <a:r>
              <a:rPr lang="en-US" dirty="0"/>
              <a:t> </a:t>
            </a:r>
            <a:r>
              <a:rPr lang="en-US" dirty="0" err="1"/>
              <a:t>organizarea</a:t>
            </a:r>
            <a:r>
              <a:rPr lang="en-US" dirty="0"/>
              <a:t> </a:t>
            </a:r>
            <a:r>
              <a:rPr lang="en-US" dirty="0" err="1"/>
              <a:t>uceniciei</a:t>
            </a:r>
            <a:r>
              <a:rPr lang="en-US" dirty="0"/>
              <a:t>. </a:t>
            </a:r>
            <a:r>
              <a:rPr lang="en-US" dirty="0" err="1"/>
              <a:t>Partenerii</a:t>
            </a:r>
            <a:r>
              <a:rPr lang="en-US" dirty="0"/>
              <a:t> </a:t>
            </a:r>
            <a:r>
              <a:rPr lang="en-US" dirty="0" err="1"/>
              <a:t>își</a:t>
            </a:r>
            <a:r>
              <a:rPr lang="en-US" dirty="0"/>
              <a:t> </a:t>
            </a:r>
            <a:r>
              <a:rPr lang="en-US" dirty="0" err="1"/>
              <a:t>vor</a:t>
            </a:r>
            <a:r>
              <a:rPr lang="en-US" dirty="0"/>
              <a:t> </a:t>
            </a:r>
            <a:r>
              <a:rPr lang="en-US" dirty="0" err="1"/>
              <a:t>mobiliza</a:t>
            </a:r>
            <a:r>
              <a:rPr lang="en-US" dirty="0"/>
              <a:t> </a:t>
            </a:r>
            <a:r>
              <a:rPr lang="en-US" dirty="0" err="1"/>
              <a:t>rețelele</a:t>
            </a:r>
            <a:r>
              <a:rPr lang="en-US" dirty="0"/>
              <a:t> </a:t>
            </a:r>
            <a:r>
              <a:rPr lang="en-US" dirty="0" err="1"/>
              <a:t>pentru</a:t>
            </a:r>
            <a:r>
              <a:rPr lang="en-US" dirty="0"/>
              <a:t> a </a:t>
            </a:r>
            <a:r>
              <a:rPr lang="en-US" dirty="0" err="1"/>
              <a:t>aduna</a:t>
            </a:r>
            <a:r>
              <a:rPr lang="en-US" dirty="0"/>
              <a:t> </a:t>
            </a:r>
            <a:r>
              <a:rPr lang="en-US" dirty="0" err="1"/>
              <a:t>memorii</a:t>
            </a:r>
            <a:r>
              <a:rPr lang="en-US" dirty="0"/>
              <a:t> de </a:t>
            </a:r>
            <a:r>
              <a:rPr lang="en-US" dirty="0" err="1"/>
              <a:t>înțelegere</a:t>
            </a:r>
            <a:r>
              <a:rPr lang="en-US" dirty="0"/>
              <a:t> </a:t>
            </a:r>
            <a:r>
              <a:rPr lang="en-US" dirty="0" err="1"/>
              <a:t>între</a:t>
            </a:r>
            <a:r>
              <a:rPr lang="en-US" dirty="0"/>
              <a:t> </a:t>
            </a:r>
            <a:r>
              <a:rPr lang="en-US" dirty="0" err="1"/>
              <a:t>centrele</a:t>
            </a:r>
            <a:r>
              <a:rPr lang="en-US" dirty="0"/>
              <a:t> VET </a:t>
            </a:r>
            <a:r>
              <a:rPr lang="en-US" dirty="0" err="1"/>
              <a:t>și</a:t>
            </a:r>
            <a:r>
              <a:rPr lang="en-US" dirty="0"/>
              <a:t> </a:t>
            </a:r>
            <a:r>
              <a:rPr lang="en-US" dirty="0" err="1"/>
              <a:t>companii</a:t>
            </a:r>
            <a:r>
              <a:rPr lang="en-US" dirty="0"/>
              <a:t>. </a:t>
            </a:r>
            <a:r>
              <a:rPr lang="en-US" dirty="0" err="1"/>
              <a:t>În</a:t>
            </a:r>
            <a:r>
              <a:rPr lang="en-US" dirty="0"/>
              <a:t> </a:t>
            </a:r>
            <a:r>
              <a:rPr lang="en-US" dirty="0" err="1"/>
              <a:t>sfârșit</a:t>
            </a:r>
            <a:r>
              <a:rPr lang="en-US" dirty="0"/>
              <a:t>, APDNE </a:t>
            </a:r>
            <a:r>
              <a:rPr lang="en-US" dirty="0" err="1"/>
              <a:t>va</a:t>
            </a:r>
            <a:r>
              <a:rPr lang="en-US" dirty="0"/>
              <a:t> </a:t>
            </a:r>
            <a:r>
              <a:rPr lang="en-US" dirty="0" err="1"/>
              <a:t>dezvolta</a:t>
            </a:r>
            <a:r>
              <a:rPr lang="en-US" dirty="0"/>
              <a:t> </a:t>
            </a:r>
            <a:r>
              <a:rPr lang="en-US" dirty="0" err="1"/>
              <a:t>ghidul</a:t>
            </a:r>
            <a:r>
              <a:rPr lang="en-US" dirty="0"/>
              <a:t> de </a:t>
            </a:r>
            <a:r>
              <a:rPr lang="en-US" dirty="0" err="1"/>
              <a:t>parteneriate</a:t>
            </a:r>
            <a:r>
              <a:rPr lang="en-US" dirty="0"/>
              <a:t> VET-</a:t>
            </a:r>
            <a:r>
              <a:rPr lang="en-US" dirty="0" err="1"/>
              <a:t>Companie</a:t>
            </a:r>
            <a:r>
              <a:rPr lang="en-US" dirty="0"/>
              <a:t>, care </a:t>
            </a:r>
            <a:r>
              <a:rPr lang="en-US" dirty="0" err="1"/>
              <a:t>va</a:t>
            </a:r>
            <a:r>
              <a:rPr lang="en-US" dirty="0"/>
              <a:t> fi </a:t>
            </a:r>
            <a:r>
              <a:rPr lang="en-US" dirty="0" err="1"/>
              <a:t>tradus</a:t>
            </a:r>
            <a:r>
              <a:rPr lang="en-US" dirty="0"/>
              <a:t> </a:t>
            </a:r>
            <a:r>
              <a:rPr lang="en-US" dirty="0" err="1"/>
              <a:t>în</a:t>
            </a:r>
            <a:r>
              <a:rPr lang="en-US" dirty="0"/>
              <a:t> </a:t>
            </a:r>
            <a:r>
              <a:rPr lang="en-US" dirty="0" err="1"/>
              <a:t>limbile</a:t>
            </a:r>
            <a:r>
              <a:rPr lang="en-US" dirty="0"/>
              <a:t> </a:t>
            </a:r>
            <a:r>
              <a:rPr lang="ro-RO" dirty="0" smtClean="0"/>
              <a:t>țărilor </a:t>
            </a:r>
            <a:r>
              <a:rPr lang="en-US" dirty="0" err="1" smtClean="0"/>
              <a:t>partenere</a:t>
            </a:r>
            <a:r>
              <a:rPr lang="en-US" dirty="0"/>
              <a:t>.</a:t>
            </a:r>
          </a:p>
        </p:txBody>
      </p:sp>
    </p:spTree>
    <p:extLst>
      <p:ext uri="{BB962C8B-B14F-4D97-AF65-F5344CB8AC3E}">
        <p14:creationId xmlns:p14="http://schemas.microsoft.com/office/powerpoint/2010/main" val="1246928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a:stretch>
            <a:fillRect/>
          </a:stretch>
        </p:blipFill>
        <p:spPr>
          <a:xfrm>
            <a:off x="177204" y="574430"/>
            <a:ext cx="823031" cy="274344"/>
          </a:xfrm>
          <a:prstGeom prst="rect">
            <a:avLst/>
          </a:prstGeom>
        </p:spPr>
      </p:pic>
      <p:sp>
        <p:nvSpPr>
          <p:cNvPr id="3" name="Dreptunghi 2"/>
          <p:cNvSpPr/>
          <p:nvPr/>
        </p:nvSpPr>
        <p:spPr>
          <a:xfrm>
            <a:off x="2034790" y="487029"/>
            <a:ext cx="6305341" cy="1626086"/>
          </a:xfrm>
          <a:prstGeom prst="rect">
            <a:avLst/>
          </a:prstGeom>
        </p:spPr>
        <p:txBody>
          <a:bodyPr wrap="square">
            <a:spAutoFit/>
          </a:bodyPr>
          <a:lstStyle/>
          <a:p>
            <a:pPr marL="523875"/>
            <a:r>
              <a:rPr lang="ro-RO" b="1" dirty="0" smtClean="0">
                <a:latin typeface="Microsoft Sans Serif" panose="020B0604020202020204" pitchFamily="34" charset="0"/>
                <a:ea typeface="Microsoft Sans Serif" panose="020B0604020202020204" pitchFamily="34" charset="0"/>
              </a:rPr>
              <a:t>ACTIVITĂȚI DE ÎNVĂȚARE</a:t>
            </a:r>
            <a:endParaRPr lang="en-US" b="1" dirty="0" smtClean="0">
              <a:latin typeface="Microsoft Sans Serif" panose="020B0604020202020204" pitchFamily="34" charset="0"/>
              <a:ea typeface="Microsoft Sans Serif" panose="020B0604020202020204" pitchFamily="34" charset="0"/>
            </a:endParaRPr>
          </a:p>
          <a:p>
            <a:pPr marL="523875"/>
            <a:endParaRPr lang="en-US" b="1" dirty="0">
              <a:latin typeface="Microsoft Sans Serif" panose="020B0604020202020204" pitchFamily="34" charset="0"/>
              <a:ea typeface="Microsoft Sans Serif" panose="020B0604020202020204" pitchFamily="34" charset="0"/>
            </a:endParaRPr>
          </a:p>
          <a:p>
            <a:pPr marL="523875"/>
            <a:r>
              <a:rPr lang="ro-RO" b="1" dirty="0">
                <a:latin typeface="Microsoft Sans Serif" panose="020B0604020202020204" pitchFamily="34" charset="0"/>
                <a:ea typeface="Microsoft Sans Serif" panose="020B0604020202020204" pitchFamily="34" charset="0"/>
              </a:rPr>
              <a:t>C1 Activitate comună de învățare a personalului în Sofia, Bulgaria</a:t>
            </a:r>
          </a:p>
          <a:p>
            <a:pPr marL="523875"/>
            <a:r>
              <a:rPr lang="ro-RO" b="1" dirty="0">
                <a:latin typeface="Microsoft Sans Serif" panose="020B0604020202020204" pitchFamily="34" charset="0"/>
                <a:ea typeface="Microsoft Sans Serif" panose="020B0604020202020204" pitchFamily="34" charset="0"/>
              </a:rPr>
              <a:t>O activitate de învățare pentru profesorii VET și formatorii companiei va fi organizată la Sofia, Bulgaria. KISMC va fi responsabil pentru această activitate</a:t>
            </a:r>
          </a:p>
          <a:p>
            <a:pPr marL="523875">
              <a:spcBef>
                <a:spcPts val="225"/>
              </a:spcBef>
            </a:pPr>
            <a:endParaRPr lang="ro-RO" dirty="0">
              <a:effectLst/>
              <a:latin typeface="Microsoft Sans Serif" panose="020B0604020202020204" pitchFamily="34" charset="0"/>
              <a:ea typeface="Microsoft Sans Serif" panose="020B0604020202020204" pitchFamily="34" charset="0"/>
            </a:endParaRPr>
          </a:p>
        </p:txBody>
      </p:sp>
      <p:sp>
        <p:nvSpPr>
          <p:cNvPr id="4" name="Dreptunghi 3"/>
          <p:cNvSpPr/>
          <p:nvPr/>
        </p:nvSpPr>
        <p:spPr>
          <a:xfrm>
            <a:off x="2029765" y="2169498"/>
            <a:ext cx="5863213" cy="523220"/>
          </a:xfrm>
          <a:prstGeom prst="rect">
            <a:avLst/>
          </a:prstGeom>
        </p:spPr>
        <p:txBody>
          <a:bodyPr wrap="square">
            <a:spAutoFit/>
          </a:bodyPr>
          <a:lstStyle/>
          <a:p>
            <a:pPr marL="523875"/>
            <a:r>
              <a:rPr lang="ro-RO" b="1" dirty="0" smtClean="0">
                <a:latin typeface="Microsoft Sans Serif" panose="020B0604020202020204" pitchFamily="34" charset="0"/>
                <a:ea typeface="Microsoft Sans Serif" panose="020B0604020202020204" pitchFamily="34" charset="0"/>
              </a:rPr>
              <a:t>INTÂLNIRI DE PROIECT</a:t>
            </a:r>
            <a:endParaRPr lang="en-US" b="1" dirty="0" smtClean="0">
              <a:latin typeface="Microsoft Sans Serif" panose="020B0604020202020204" pitchFamily="34" charset="0"/>
              <a:ea typeface="Microsoft Sans Serif" panose="020B0604020202020204" pitchFamily="34" charset="0"/>
            </a:endParaRPr>
          </a:p>
          <a:p>
            <a:pPr marL="523875"/>
            <a:r>
              <a:rPr lang="en-US" dirty="0" smtClean="0">
                <a:latin typeface="Microsoft Sans Serif" panose="020B0604020202020204" pitchFamily="34" charset="0"/>
                <a:ea typeface="Microsoft Sans Serif" panose="020B0604020202020204" pitchFamily="34" charset="0"/>
              </a:rPr>
              <a:t>CEIG</a:t>
            </a:r>
            <a:r>
              <a:rPr lang="en-US" dirty="0">
                <a:latin typeface="Microsoft Sans Serif" panose="020B0604020202020204" pitchFamily="34" charset="0"/>
                <a:ea typeface="Microsoft Sans Serif" panose="020B0604020202020204" pitchFamily="34" charset="0"/>
              </a:rPr>
              <a:t>, ZBB, Magenta </a:t>
            </a:r>
            <a:r>
              <a:rPr lang="ro-RO" dirty="0" smtClean="0">
                <a:latin typeface="Microsoft Sans Serif" panose="020B0604020202020204" pitchFamily="34" charset="0"/>
                <a:ea typeface="Microsoft Sans Serif" panose="020B0604020202020204" pitchFamily="34" charset="0"/>
              </a:rPr>
              <a:t>și</a:t>
            </a:r>
            <a:r>
              <a:rPr lang="en-US" dirty="0" smtClean="0">
                <a:latin typeface="Microsoft Sans Serif" panose="020B0604020202020204" pitchFamily="34" charset="0"/>
                <a:ea typeface="Microsoft Sans Serif" panose="020B0604020202020204" pitchFamily="34" charset="0"/>
              </a:rPr>
              <a:t> </a:t>
            </a:r>
            <a:r>
              <a:rPr lang="en-US" dirty="0">
                <a:latin typeface="Microsoft Sans Serif" panose="020B0604020202020204" pitchFamily="34" charset="0"/>
                <a:ea typeface="Microsoft Sans Serif" panose="020B0604020202020204" pitchFamily="34" charset="0"/>
              </a:rPr>
              <a:t>CESIE </a:t>
            </a:r>
            <a:r>
              <a:rPr lang="ro-RO" dirty="0" smtClean="0">
                <a:latin typeface="Microsoft Sans Serif" panose="020B0604020202020204" pitchFamily="34" charset="0"/>
                <a:ea typeface="Microsoft Sans Serif" panose="020B0604020202020204" pitchFamily="34" charset="0"/>
              </a:rPr>
              <a:t>vor fi gazda întâlnirilor</a:t>
            </a:r>
            <a:r>
              <a:rPr lang="en-US" dirty="0" smtClean="0">
                <a:latin typeface="Microsoft Sans Serif" panose="020B0604020202020204" pitchFamily="34" charset="0"/>
                <a:ea typeface="Microsoft Sans Serif" panose="020B0604020202020204" pitchFamily="34" charset="0"/>
              </a:rPr>
              <a:t>.</a:t>
            </a:r>
            <a:endParaRPr lang="ro-RO" dirty="0">
              <a:effectLst/>
              <a:latin typeface="Microsoft Sans Serif" panose="020B0604020202020204" pitchFamily="34" charset="0"/>
              <a:ea typeface="Microsoft Sans Serif" panose="020B0604020202020204" pitchFamily="34" charset="0"/>
            </a:endParaRPr>
          </a:p>
        </p:txBody>
      </p:sp>
      <p:sp>
        <p:nvSpPr>
          <p:cNvPr id="5" name="Dreptunghi 4"/>
          <p:cNvSpPr/>
          <p:nvPr/>
        </p:nvSpPr>
        <p:spPr>
          <a:xfrm>
            <a:off x="2285999" y="3109176"/>
            <a:ext cx="6496260" cy="954107"/>
          </a:xfrm>
          <a:prstGeom prst="rect">
            <a:avLst/>
          </a:prstGeom>
        </p:spPr>
        <p:txBody>
          <a:bodyPr wrap="square">
            <a:spAutoFit/>
          </a:bodyPr>
          <a:lstStyle/>
          <a:p>
            <a:pPr marL="523875"/>
            <a:r>
              <a:rPr lang="ro-RO" b="1" dirty="0" smtClean="0">
                <a:latin typeface="Microsoft Sans Serif" panose="020B0604020202020204" pitchFamily="34" charset="0"/>
                <a:ea typeface="Microsoft Sans Serif" panose="020B0604020202020204" pitchFamily="34" charset="0"/>
              </a:rPr>
              <a:t>EVENIMENTE DE MULTIPLICARE</a:t>
            </a:r>
          </a:p>
          <a:p>
            <a:pPr marL="523875"/>
            <a:r>
              <a:rPr lang="ro-RO" b="1" dirty="0">
                <a:latin typeface="Microsoft Sans Serif" panose="020B0604020202020204" pitchFamily="34" charset="0"/>
                <a:ea typeface="Microsoft Sans Serif" panose="020B0604020202020204" pitchFamily="34" charset="0"/>
              </a:rPr>
              <a:t>Un eveniment transnațional va fi organizat de CEIG în România.</a:t>
            </a:r>
          </a:p>
          <a:p>
            <a:pPr marL="523875"/>
            <a:r>
              <a:rPr lang="ro-RO" b="1" dirty="0">
                <a:latin typeface="Microsoft Sans Serif" panose="020B0604020202020204" pitchFamily="34" charset="0"/>
                <a:ea typeface="Microsoft Sans Serif" panose="020B0604020202020204" pitchFamily="34" charset="0"/>
              </a:rPr>
              <a:t>ZBB, KISMC, APDNE, IDEC, CESIE și Magenta vor organiza fiecare câte un eveniment local în țările </a:t>
            </a:r>
            <a:r>
              <a:rPr lang="ro-RO" b="1" dirty="0" smtClean="0">
                <a:latin typeface="Microsoft Sans Serif" panose="020B0604020202020204" pitchFamily="34" charset="0"/>
                <a:ea typeface="Microsoft Sans Serif" panose="020B0604020202020204" pitchFamily="34" charset="0"/>
              </a:rPr>
              <a:t>lor.</a:t>
            </a:r>
            <a:endParaRPr lang="ro-RO" b="1" dirty="0">
              <a:latin typeface="Microsoft Sans Serif" panose="020B0604020202020204" pitchFamily="34" charset="0"/>
              <a:ea typeface="Microsoft Sans Serif" panose="020B0604020202020204" pitchFamily="34" charset="0"/>
            </a:endParaRPr>
          </a:p>
        </p:txBody>
      </p:sp>
    </p:spTree>
    <p:extLst>
      <p:ext uri="{BB962C8B-B14F-4D97-AF65-F5344CB8AC3E}">
        <p14:creationId xmlns:p14="http://schemas.microsoft.com/office/powerpoint/2010/main" val="2463017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a:stretch>
            <a:fillRect/>
          </a:stretch>
        </p:blipFill>
        <p:spPr>
          <a:xfrm>
            <a:off x="177204" y="574430"/>
            <a:ext cx="823031" cy="274344"/>
          </a:xfrm>
          <a:prstGeom prst="rect">
            <a:avLst/>
          </a:prstGeom>
        </p:spPr>
      </p:pic>
      <p:sp>
        <p:nvSpPr>
          <p:cNvPr id="4" name="Dreptunghi 3"/>
          <p:cNvSpPr/>
          <p:nvPr/>
        </p:nvSpPr>
        <p:spPr>
          <a:xfrm>
            <a:off x="2286000" y="1232922"/>
            <a:ext cx="5537964" cy="2462213"/>
          </a:xfrm>
          <a:prstGeom prst="rect">
            <a:avLst/>
          </a:prstGeom>
        </p:spPr>
        <p:txBody>
          <a:bodyPr wrap="square">
            <a:spAutoFit/>
          </a:bodyPr>
          <a:lstStyle/>
          <a:p>
            <a:r>
              <a:rPr lang="en-US" dirty="0"/>
              <a:t>ACTIVITĂȚI DE ASIGURARE A CALITĂȚII</a:t>
            </a:r>
          </a:p>
          <a:p>
            <a:endParaRPr lang="en-US" dirty="0"/>
          </a:p>
          <a:p>
            <a:r>
              <a:rPr lang="en-US" dirty="0"/>
              <a:t>KISMC </a:t>
            </a:r>
            <a:r>
              <a:rPr lang="en-US" dirty="0" err="1"/>
              <a:t>va</a:t>
            </a:r>
            <a:r>
              <a:rPr lang="en-US" dirty="0"/>
              <a:t> fi </a:t>
            </a:r>
            <a:r>
              <a:rPr lang="en-US" dirty="0" err="1"/>
              <a:t>responsabil</a:t>
            </a:r>
            <a:r>
              <a:rPr lang="en-US" dirty="0"/>
              <a:t> </a:t>
            </a:r>
            <a:r>
              <a:rPr lang="en-US" dirty="0" err="1"/>
              <a:t>pentru</a:t>
            </a:r>
            <a:r>
              <a:rPr lang="en-US" dirty="0"/>
              <a:t> </a:t>
            </a:r>
            <a:r>
              <a:rPr lang="en-US" dirty="0" err="1"/>
              <a:t>aceste</a:t>
            </a:r>
            <a:r>
              <a:rPr lang="en-US" dirty="0"/>
              <a:t> </a:t>
            </a:r>
            <a:r>
              <a:rPr lang="en-US" dirty="0" err="1"/>
              <a:t>activități</a:t>
            </a:r>
            <a:r>
              <a:rPr lang="en-US" dirty="0"/>
              <a:t>, </a:t>
            </a:r>
            <a:r>
              <a:rPr lang="en-US" dirty="0" err="1"/>
              <a:t>dar</a:t>
            </a:r>
            <a:r>
              <a:rPr lang="en-US" dirty="0"/>
              <a:t> </a:t>
            </a:r>
            <a:r>
              <a:rPr lang="en-US" dirty="0" err="1"/>
              <a:t>toți</a:t>
            </a:r>
            <a:r>
              <a:rPr lang="en-US" dirty="0"/>
              <a:t> </a:t>
            </a:r>
            <a:r>
              <a:rPr lang="en-US" dirty="0" err="1"/>
              <a:t>partenerii</a:t>
            </a:r>
            <a:r>
              <a:rPr lang="en-US" dirty="0"/>
              <a:t> </a:t>
            </a:r>
            <a:r>
              <a:rPr lang="en-US" dirty="0" err="1"/>
              <a:t>vor</a:t>
            </a:r>
            <a:r>
              <a:rPr lang="en-US" dirty="0"/>
              <a:t> </a:t>
            </a:r>
            <a:r>
              <a:rPr lang="en-US" dirty="0" err="1"/>
              <a:t>contribui</a:t>
            </a:r>
            <a:r>
              <a:rPr lang="en-US" dirty="0"/>
              <a:t> </a:t>
            </a:r>
            <a:r>
              <a:rPr lang="en-US" dirty="0" err="1"/>
              <a:t>prin</a:t>
            </a:r>
            <a:r>
              <a:rPr lang="en-US" dirty="0"/>
              <a:t> </a:t>
            </a:r>
            <a:r>
              <a:rPr lang="en-US" dirty="0" err="1"/>
              <a:t>completarea</a:t>
            </a:r>
            <a:r>
              <a:rPr lang="en-US" dirty="0"/>
              <a:t> </a:t>
            </a:r>
            <a:r>
              <a:rPr lang="en-US" dirty="0" err="1"/>
              <a:t>tuturor</a:t>
            </a:r>
            <a:r>
              <a:rPr lang="en-US" dirty="0"/>
              <a:t> </a:t>
            </a:r>
            <a:r>
              <a:rPr lang="en-US" dirty="0" err="1"/>
              <a:t>chestionarelor</a:t>
            </a:r>
            <a:r>
              <a:rPr lang="en-US" dirty="0"/>
              <a:t> de </a:t>
            </a:r>
            <a:r>
              <a:rPr lang="en-US" dirty="0" err="1"/>
              <a:t>evaluare</a:t>
            </a:r>
            <a:r>
              <a:rPr lang="en-US" dirty="0"/>
              <a:t>.</a:t>
            </a:r>
          </a:p>
          <a:p>
            <a:r>
              <a:rPr lang="en-US" dirty="0"/>
              <a:t>Q1 Plan de </a:t>
            </a:r>
            <a:r>
              <a:rPr lang="en-US" dirty="0" err="1"/>
              <a:t>asigurare</a:t>
            </a:r>
            <a:r>
              <a:rPr lang="en-US" dirty="0"/>
              <a:t> a </a:t>
            </a:r>
            <a:r>
              <a:rPr lang="en-US" dirty="0" err="1"/>
              <a:t>calității</a:t>
            </a:r>
            <a:endParaRPr lang="en-US" dirty="0"/>
          </a:p>
          <a:p>
            <a:r>
              <a:rPr lang="en-US" dirty="0"/>
              <a:t>Q2 </a:t>
            </a:r>
            <a:r>
              <a:rPr lang="en-US" dirty="0" err="1"/>
              <a:t>Evaluare</a:t>
            </a:r>
            <a:r>
              <a:rPr lang="en-US" dirty="0"/>
              <a:t> </a:t>
            </a:r>
            <a:r>
              <a:rPr lang="en-US" dirty="0" err="1"/>
              <a:t>semestrială</a:t>
            </a:r>
            <a:endParaRPr lang="en-US" dirty="0"/>
          </a:p>
          <a:p>
            <a:r>
              <a:rPr lang="en-US" dirty="0"/>
              <a:t>Q3 </a:t>
            </a:r>
            <a:r>
              <a:rPr lang="en-US" dirty="0" err="1"/>
              <a:t>Evaluarea</a:t>
            </a:r>
            <a:r>
              <a:rPr lang="en-US" dirty="0"/>
              <a:t> </a:t>
            </a:r>
            <a:r>
              <a:rPr lang="en-US" dirty="0" err="1"/>
              <a:t>întâlnirilor</a:t>
            </a:r>
            <a:endParaRPr lang="en-US" dirty="0"/>
          </a:p>
          <a:p>
            <a:r>
              <a:rPr lang="en-US" dirty="0"/>
              <a:t>Q4 </a:t>
            </a:r>
            <a:r>
              <a:rPr lang="en-US" dirty="0" err="1"/>
              <a:t>Evaluarea</a:t>
            </a:r>
            <a:r>
              <a:rPr lang="en-US" dirty="0"/>
              <a:t> </a:t>
            </a:r>
            <a:r>
              <a:rPr lang="en-US" dirty="0" err="1"/>
              <a:t>activității</a:t>
            </a:r>
            <a:r>
              <a:rPr lang="en-US" dirty="0"/>
              <a:t> de </a:t>
            </a:r>
            <a:r>
              <a:rPr lang="en-US" dirty="0" err="1"/>
              <a:t>învățare</a:t>
            </a:r>
            <a:endParaRPr lang="en-US" dirty="0"/>
          </a:p>
          <a:p>
            <a:r>
              <a:rPr lang="en-US" dirty="0"/>
              <a:t>Q5 </a:t>
            </a:r>
            <a:r>
              <a:rPr lang="en-US" dirty="0" err="1"/>
              <a:t>Evaluarea</a:t>
            </a:r>
            <a:r>
              <a:rPr lang="en-US" dirty="0"/>
              <a:t> </a:t>
            </a:r>
            <a:r>
              <a:rPr lang="en-US" dirty="0" err="1"/>
              <a:t>rezultatelor</a:t>
            </a:r>
            <a:endParaRPr lang="en-US" dirty="0"/>
          </a:p>
          <a:p>
            <a:r>
              <a:rPr lang="en-US" dirty="0"/>
              <a:t>Q6 </a:t>
            </a:r>
            <a:r>
              <a:rPr lang="en-US" dirty="0" err="1"/>
              <a:t>Raport</a:t>
            </a:r>
            <a:r>
              <a:rPr lang="en-US" dirty="0"/>
              <a:t> final de </a:t>
            </a:r>
            <a:r>
              <a:rPr lang="en-US" dirty="0" err="1"/>
              <a:t>evaluare</a:t>
            </a:r>
            <a:endParaRPr lang="en-US" dirty="0"/>
          </a:p>
          <a:p>
            <a:r>
              <a:rPr lang="en-US" dirty="0" err="1"/>
              <a:t>Toți</a:t>
            </a:r>
            <a:r>
              <a:rPr lang="en-US" dirty="0"/>
              <a:t> </a:t>
            </a:r>
            <a:r>
              <a:rPr lang="en-US" dirty="0" err="1"/>
              <a:t>partenerii</a:t>
            </a:r>
            <a:r>
              <a:rPr lang="en-US" dirty="0"/>
              <a:t> </a:t>
            </a:r>
            <a:r>
              <a:rPr lang="en-US" dirty="0" err="1"/>
              <a:t>vor</a:t>
            </a:r>
            <a:r>
              <a:rPr lang="en-US" dirty="0"/>
              <a:t> </a:t>
            </a:r>
            <a:r>
              <a:rPr lang="en-US" dirty="0" err="1"/>
              <a:t>participa</a:t>
            </a:r>
            <a:r>
              <a:rPr lang="en-US" dirty="0"/>
              <a:t> la </a:t>
            </a:r>
            <a:r>
              <a:rPr lang="en-US" dirty="0" err="1"/>
              <a:t>evaluări</a:t>
            </a:r>
            <a:r>
              <a:rPr lang="en-US" dirty="0"/>
              <a:t>.</a:t>
            </a:r>
          </a:p>
        </p:txBody>
      </p:sp>
    </p:spTree>
    <p:extLst>
      <p:ext uri="{BB962C8B-B14F-4D97-AF65-F5344CB8AC3E}">
        <p14:creationId xmlns:p14="http://schemas.microsoft.com/office/powerpoint/2010/main" val="2953607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ine 2"/>
          <p:cNvPicPr>
            <a:picLocks noChangeAspect="1"/>
          </p:cNvPicPr>
          <p:nvPr/>
        </p:nvPicPr>
        <p:blipFill>
          <a:blip r:embed="rId2"/>
          <a:stretch>
            <a:fillRect/>
          </a:stretch>
        </p:blipFill>
        <p:spPr>
          <a:xfrm>
            <a:off x="177204" y="574430"/>
            <a:ext cx="823031" cy="274344"/>
          </a:xfrm>
          <a:prstGeom prst="rect">
            <a:avLst/>
          </a:prstGeom>
        </p:spPr>
      </p:pic>
      <p:sp>
        <p:nvSpPr>
          <p:cNvPr id="4" name="Dreptunghi 3"/>
          <p:cNvSpPr/>
          <p:nvPr/>
        </p:nvSpPr>
        <p:spPr>
          <a:xfrm>
            <a:off x="2285999" y="909757"/>
            <a:ext cx="5194205" cy="3108543"/>
          </a:xfrm>
          <a:prstGeom prst="rect">
            <a:avLst/>
          </a:prstGeom>
        </p:spPr>
        <p:txBody>
          <a:bodyPr wrap="square">
            <a:spAutoFit/>
          </a:bodyPr>
          <a:lstStyle/>
          <a:p>
            <a:r>
              <a:rPr lang="en-US" dirty="0"/>
              <a:t>ACTIVITĂȚI DE </a:t>
            </a:r>
            <a:r>
              <a:rPr lang="ro-RO" dirty="0" smtClean="0"/>
              <a:t>DISEMINARE</a:t>
            </a:r>
            <a:endParaRPr lang="en-US" dirty="0"/>
          </a:p>
          <a:p>
            <a:endParaRPr lang="en-US" dirty="0"/>
          </a:p>
          <a:p>
            <a:r>
              <a:rPr lang="en-US" dirty="0"/>
              <a:t>ZBB </a:t>
            </a:r>
            <a:r>
              <a:rPr lang="en-US" dirty="0" err="1"/>
              <a:t>va</a:t>
            </a:r>
            <a:r>
              <a:rPr lang="en-US" dirty="0"/>
              <a:t> fi </a:t>
            </a:r>
            <a:r>
              <a:rPr lang="en-US" dirty="0" err="1"/>
              <a:t>liderul</a:t>
            </a:r>
            <a:r>
              <a:rPr lang="en-US" dirty="0"/>
              <a:t> </a:t>
            </a:r>
            <a:r>
              <a:rPr lang="en-US" dirty="0" err="1"/>
              <a:t>acestui</a:t>
            </a:r>
            <a:r>
              <a:rPr lang="en-US" dirty="0"/>
              <a:t> </a:t>
            </a:r>
            <a:r>
              <a:rPr lang="en-US" dirty="0" err="1"/>
              <a:t>pachet</a:t>
            </a:r>
            <a:r>
              <a:rPr lang="en-US" dirty="0"/>
              <a:t> de </a:t>
            </a:r>
            <a:r>
              <a:rPr lang="en-US" dirty="0" err="1"/>
              <a:t>lucru</a:t>
            </a:r>
            <a:r>
              <a:rPr lang="en-US" dirty="0"/>
              <a:t>, </a:t>
            </a:r>
            <a:r>
              <a:rPr lang="en-US" dirty="0" err="1"/>
              <a:t>dar</a:t>
            </a:r>
            <a:r>
              <a:rPr lang="en-US" dirty="0"/>
              <a:t> </a:t>
            </a:r>
            <a:r>
              <a:rPr lang="en-US" dirty="0" err="1"/>
              <a:t>toți</a:t>
            </a:r>
            <a:r>
              <a:rPr lang="en-US" dirty="0"/>
              <a:t> </a:t>
            </a:r>
            <a:r>
              <a:rPr lang="en-US" dirty="0" err="1"/>
              <a:t>partenerii</a:t>
            </a:r>
            <a:r>
              <a:rPr lang="en-US" dirty="0"/>
              <a:t> </a:t>
            </a:r>
            <a:r>
              <a:rPr lang="en-US" dirty="0" err="1"/>
              <a:t>vor</a:t>
            </a:r>
            <a:r>
              <a:rPr lang="en-US" dirty="0"/>
              <a:t> </a:t>
            </a:r>
            <a:r>
              <a:rPr lang="en-US" dirty="0" err="1"/>
              <a:t>contribui</a:t>
            </a:r>
            <a:r>
              <a:rPr lang="en-US" dirty="0"/>
              <a:t> </a:t>
            </a:r>
            <a:r>
              <a:rPr lang="en-US" dirty="0" err="1"/>
              <a:t>foarte</a:t>
            </a:r>
            <a:r>
              <a:rPr lang="en-US" dirty="0"/>
              <a:t> </a:t>
            </a:r>
            <a:r>
              <a:rPr lang="en-US" dirty="0" err="1"/>
              <a:t>activ</a:t>
            </a:r>
            <a:r>
              <a:rPr lang="en-US" dirty="0"/>
              <a:t> la </a:t>
            </a:r>
            <a:r>
              <a:rPr lang="en-US" dirty="0" err="1"/>
              <a:t>diseminarea</a:t>
            </a:r>
            <a:r>
              <a:rPr lang="en-US" dirty="0"/>
              <a:t> </a:t>
            </a:r>
            <a:r>
              <a:rPr lang="en-US" dirty="0" err="1"/>
              <a:t>proiectului</a:t>
            </a:r>
            <a:r>
              <a:rPr lang="en-US" dirty="0"/>
              <a:t>.</a:t>
            </a:r>
          </a:p>
          <a:p>
            <a:r>
              <a:rPr lang="en-US" dirty="0"/>
              <a:t>D1 Plan de </a:t>
            </a:r>
            <a:r>
              <a:rPr lang="ro-RO" dirty="0" smtClean="0"/>
              <a:t>diseminare</a:t>
            </a:r>
            <a:endParaRPr lang="en-US" dirty="0"/>
          </a:p>
          <a:p>
            <a:r>
              <a:rPr lang="en-US" dirty="0"/>
              <a:t>D2 </a:t>
            </a:r>
            <a:r>
              <a:rPr lang="en-US" dirty="0" err="1"/>
              <a:t>Dezvoltarea</a:t>
            </a:r>
            <a:r>
              <a:rPr lang="en-US" dirty="0"/>
              <a:t> logo-</a:t>
            </a:r>
            <a:r>
              <a:rPr lang="en-US" dirty="0" err="1"/>
              <a:t>ului</a:t>
            </a:r>
            <a:r>
              <a:rPr lang="en-US" dirty="0"/>
              <a:t> </a:t>
            </a:r>
            <a:r>
              <a:rPr lang="en-US" dirty="0" err="1"/>
              <a:t>și</a:t>
            </a:r>
            <a:r>
              <a:rPr lang="en-US" dirty="0"/>
              <a:t> </a:t>
            </a:r>
            <a:r>
              <a:rPr lang="en-US" dirty="0" err="1"/>
              <a:t>identității</a:t>
            </a:r>
            <a:r>
              <a:rPr lang="en-US" dirty="0"/>
              <a:t> </a:t>
            </a:r>
            <a:r>
              <a:rPr lang="en-US" dirty="0" err="1"/>
              <a:t>grafice</a:t>
            </a:r>
            <a:endParaRPr lang="en-US" dirty="0"/>
          </a:p>
          <a:p>
            <a:r>
              <a:rPr lang="en-US" dirty="0"/>
              <a:t>D3 </a:t>
            </a:r>
            <a:r>
              <a:rPr lang="en-US" dirty="0" err="1"/>
              <a:t>Dezvoltarea</a:t>
            </a:r>
            <a:r>
              <a:rPr lang="en-US" dirty="0"/>
              <a:t> site-</a:t>
            </a:r>
            <a:r>
              <a:rPr lang="en-US" dirty="0" err="1"/>
              <a:t>ului</a:t>
            </a:r>
            <a:r>
              <a:rPr lang="en-US" dirty="0"/>
              <a:t> web al </a:t>
            </a:r>
            <a:r>
              <a:rPr lang="en-US" dirty="0" err="1"/>
              <a:t>proiectului</a:t>
            </a:r>
            <a:endParaRPr lang="en-US" dirty="0"/>
          </a:p>
          <a:p>
            <a:r>
              <a:rPr lang="en-US" dirty="0"/>
              <a:t>D4 </a:t>
            </a:r>
            <a:r>
              <a:rPr lang="en-US" dirty="0" err="1"/>
              <a:t>Dezvoltarea</a:t>
            </a:r>
            <a:r>
              <a:rPr lang="en-US" dirty="0"/>
              <a:t> </a:t>
            </a:r>
            <a:r>
              <a:rPr lang="en-US" dirty="0" err="1"/>
              <a:t>și</a:t>
            </a:r>
            <a:r>
              <a:rPr lang="en-US" dirty="0"/>
              <a:t> </a:t>
            </a:r>
            <a:r>
              <a:rPr lang="en-US" dirty="0" err="1"/>
              <a:t>facilitarea</a:t>
            </a:r>
            <a:r>
              <a:rPr lang="en-US" dirty="0"/>
              <a:t> </a:t>
            </a:r>
            <a:r>
              <a:rPr lang="en-US" dirty="0" err="1"/>
              <a:t>conturilor</a:t>
            </a:r>
            <a:r>
              <a:rPr lang="en-US" dirty="0"/>
              <a:t> de social media</a:t>
            </a:r>
          </a:p>
          <a:p>
            <a:r>
              <a:rPr lang="en-US" dirty="0"/>
              <a:t>D5 </a:t>
            </a:r>
            <a:r>
              <a:rPr lang="en-US" dirty="0" err="1"/>
              <a:t>Elaborarea</a:t>
            </a:r>
            <a:r>
              <a:rPr lang="en-US" dirty="0"/>
              <a:t> </a:t>
            </a:r>
            <a:r>
              <a:rPr lang="en-US" dirty="0" err="1"/>
              <a:t>prospectului</a:t>
            </a:r>
            <a:endParaRPr lang="en-US" dirty="0"/>
          </a:p>
          <a:p>
            <a:r>
              <a:rPr lang="en-US" dirty="0"/>
              <a:t>D6 </a:t>
            </a:r>
            <a:r>
              <a:rPr lang="en-US" dirty="0" err="1"/>
              <a:t>Prezentări</a:t>
            </a:r>
            <a:r>
              <a:rPr lang="en-US" dirty="0"/>
              <a:t> </a:t>
            </a:r>
            <a:r>
              <a:rPr lang="en-US" dirty="0" err="1"/>
              <a:t>în</a:t>
            </a:r>
            <a:r>
              <a:rPr lang="en-US" dirty="0"/>
              <a:t> </a:t>
            </a:r>
            <a:r>
              <a:rPr lang="en-US" dirty="0" err="1"/>
              <a:t>ateliere</a:t>
            </a:r>
            <a:r>
              <a:rPr lang="en-US" dirty="0"/>
              <a:t>/</a:t>
            </a:r>
            <a:r>
              <a:rPr lang="en-US" dirty="0" err="1"/>
              <a:t>conferințe</a:t>
            </a:r>
            <a:endParaRPr lang="en-US" dirty="0"/>
          </a:p>
          <a:p>
            <a:r>
              <a:rPr lang="en-US" dirty="0"/>
              <a:t>D7 </a:t>
            </a:r>
            <a:r>
              <a:rPr lang="en-US" dirty="0" err="1"/>
              <a:t>Publicarea</a:t>
            </a:r>
            <a:r>
              <a:rPr lang="en-US" dirty="0"/>
              <a:t> </a:t>
            </a:r>
            <a:r>
              <a:rPr lang="en-US" dirty="0" err="1"/>
              <a:t>articolelor</a:t>
            </a:r>
            <a:r>
              <a:rPr lang="en-US" dirty="0"/>
              <a:t> </a:t>
            </a:r>
            <a:r>
              <a:rPr lang="en-US" dirty="0" err="1"/>
              <a:t>pe</a:t>
            </a:r>
            <a:r>
              <a:rPr lang="en-US" dirty="0"/>
              <a:t> </a:t>
            </a:r>
            <a:r>
              <a:rPr lang="en-US" dirty="0" err="1"/>
              <a:t>platforme</a:t>
            </a:r>
            <a:r>
              <a:rPr lang="en-US" dirty="0"/>
              <a:t> online, </a:t>
            </a:r>
            <a:r>
              <a:rPr lang="en-US" dirty="0" err="1"/>
              <a:t>reviste</a:t>
            </a:r>
            <a:r>
              <a:rPr lang="en-US" dirty="0"/>
              <a:t> de </a:t>
            </a:r>
            <a:r>
              <a:rPr lang="en-US" dirty="0" err="1"/>
              <a:t>afaceri</a:t>
            </a:r>
            <a:r>
              <a:rPr lang="en-US" dirty="0"/>
              <a:t> </a:t>
            </a:r>
            <a:r>
              <a:rPr lang="en-US" dirty="0" err="1"/>
              <a:t>și</a:t>
            </a:r>
            <a:r>
              <a:rPr lang="en-US" dirty="0"/>
              <a:t> </a:t>
            </a:r>
            <a:r>
              <a:rPr lang="en-US" dirty="0" err="1"/>
              <a:t>reviste</a:t>
            </a:r>
            <a:endParaRPr lang="en-US" dirty="0"/>
          </a:p>
          <a:p>
            <a:r>
              <a:rPr lang="en-US" dirty="0"/>
              <a:t>D8 </a:t>
            </a:r>
            <a:r>
              <a:rPr lang="en-US" dirty="0" err="1"/>
              <a:t>Participarea</a:t>
            </a:r>
            <a:r>
              <a:rPr lang="en-US" dirty="0"/>
              <a:t> la </a:t>
            </a:r>
            <a:r>
              <a:rPr lang="en-US" dirty="0" err="1"/>
              <a:t>Săptămâna</a:t>
            </a:r>
            <a:r>
              <a:rPr lang="en-US" dirty="0"/>
              <a:t> </a:t>
            </a:r>
            <a:r>
              <a:rPr lang="en-US" dirty="0" err="1"/>
              <a:t>europeană</a:t>
            </a:r>
            <a:r>
              <a:rPr lang="en-US" dirty="0"/>
              <a:t> a </a:t>
            </a:r>
            <a:r>
              <a:rPr lang="en-US" dirty="0" err="1"/>
              <a:t>competențelor</a:t>
            </a:r>
            <a:r>
              <a:rPr lang="en-US" dirty="0"/>
              <a:t> </a:t>
            </a:r>
            <a:r>
              <a:rPr lang="en-US" dirty="0" err="1"/>
              <a:t>profesionale</a:t>
            </a:r>
            <a:r>
              <a:rPr lang="en-US" dirty="0"/>
              <a:t>.</a:t>
            </a:r>
          </a:p>
        </p:txBody>
      </p:sp>
    </p:spTree>
    <p:extLst>
      <p:ext uri="{BB962C8B-B14F-4D97-AF65-F5344CB8AC3E}">
        <p14:creationId xmlns:p14="http://schemas.microsoft.com/office/powerpoint/2010/main" val="158298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a:stretch>
            <a:fillRect/>
          </a:stretch>
        </p:blipFill>
        <p:spPr>
          <a:xfrm>
            <a:off x="177204" y="574430"/>
            <a:ext cx="823031" cy="274344"/>
          </a:xfrm>
          <a:prstGeom prst="rect">
            <a:avLst/>
          </a:prstGeom>
        </p:spPr>
      </p:pic>
      <p:sp>
        <p:nvSpPr>
          <p:cNvPr id="3" name="Dreptunghi 2"/>
          <p:cNvSpPr/>
          <p:nvPr/>
        </p:nvSpPr>
        <p:spPr>
          <a:xfrm>
            <a:off x="1100719" y="366812"/>
            <a:ext cx="7560961" cy="2931572"/>
          </a:xfrm>
          <a:prstGeom prst="rect">
            <a:avLst/>
          </a:prstGeom>
        </p:spPr>
        <p:txBody>
          <a:bodyPr wrap="square">
            <a:spAutoFit/>
          </a:bodyPr>
          <a:lstStyle/>
          <a:p>
            <a:pPr marL="523875">
              <a:spcBef>
                <a:spcPts val="640"/>
              </a:spcBef>
            </a:pPr>
            <a:r>
              <a:rPr lang="ro-RO" b="1" dirty="0" smtClean="0">
                <a:latin typeface="Microsoft Sans Serif" panose="020B0604020202020204" pitchFamily="34" charset="0"/>
                <a:ea typeface="Microsoft Sans Serif" panose="020B0604020202020204" pitchFamily="34" charset="0"/>
              </a:rPr>
              <a:t>Implementarea proiectului</a:t>
            </a:r>
            <a:r>
              <a:rPr lang="en-US" b="1" dirty="0" smtClean="0">
                <a:latin typeface="Microsoft Sans Serif" panose="020B0604020202020204" pitchFamily="34" charset="0"/>
                <a:ea typeface="Microsoft Sans Serif" panose="020B0604020202020204" pitchFamily="34" charset="0"/>
              </a:rPr>
              <a:t>:</a:t>
            </a:r>
            <a:endParaRPr lang="ro-RO" b="1" dirty="0">
              <a:latin typeface="Microsoft Sans Serif" panose="020B0604020202020204" pitchFamily="34" charset="0"/>
              <a:ea typeface="Microsoft Sans Serif" panose="020B0604020202020204" pitchFamily="34" charset="0"/>
            </a:endParaRPr>
          </a:p>
          <a:p>
            <a:pPr>
              <a:spcBef>
                <a:spcPts val="50"/>
              </a:spcBef>
            </a:pPr>
            <a:r>
              <a:rPr lang="en-US" sz="2800"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Etapa</a:t>
            </a:r>
            <a:r>
              <a:rPr lang="en-US" dirty="0">
                <a:latin typeface="Microsoft Sans Serif" panose="020B0604020202020204" pitchFamily="34" charset="0"/>
                <a:ea typeface="Microsoft Sans Serif" panose="020B0604020202020204" pitchFamily="34" charset="0"/>
              </a:rPr>
              <a:t> 1.</a:t>
            </a:r>
          </a:p>
          <a:p>
            <a:pPr algn="ctr">
              <a:spcBef>
                <a:spcPts val="50"/>
              </a:spcBef>
            </a:pPr>
            <a:r>
              <a:rPr lang="en-US" dirty="0" err="1">
                <a:latin typeface="Microsoft Sans Serif" panose="020B0604020202020204" pitchFamily="34" charset="0"/>
                <a:ea typeface="Microsoft Sans Serif" panose="020B0604020202020204" pitchFamily="34" charset="0"/>
              </a:rPr>
              <a:t>În</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timpul</a:t>
            </a:r>
            <a:r>
              <a:rPr lang="en-US" dirty="0">
                <a:latin typeface="Microsoft Sans Serif" panose="020B0604020202020204" pitchFamily="34" charset="0"/>
                <a:ea typeface="Microsoft Sans Serif" panose="020B0604020202020204" pitchFamily="34" charset="0"/>
              </a:rPr>
              <a:t> </a:t>
            </a:r>
            <a:r>
              <a:rPr lang="ro-RO" dirty="0" smtClean="0">
                <a:latin typeface="Microsoft Sans Serif" panose="020B0604020202020204" pitchFamily="34" charset="0"/>
                <a:ea typeface="Microsoft Sans Serif" panose="020B0604020202020204" pitchFamily="34" charset="0"/>
              </a:rPr>
              <a:t>primei etape</a:t>
            </a:r>
            <a:r>
              <a:rPr lang="en-US" dirty="0" smtClean="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partenerii</a:t>
            </a:r>
            <a:r>
              <a:rPr lang="en-US" dirty="0">
                <a:latin typeface="Microsoft Sans Serif" panose="020B0604020202020204" pitchFamily="34" charset="0"/>
                <a:ea typeface="Microsoft Sans Serif" panose="020B0604020202020204" pitchFamily="34" charset="0"/>
              </a:rPr>
              <a:t> </a:t>
            </a:r>
            <a:r>
              <a:rPr lang="ro-RO" dirty="0" smtClean="0">
                <a:latin typeface="Microsoft Sans Serif" panose="020B0604020202020204" pitchFamily="34" charset="0"/>
                <a:ea typeface="Microsoft Sans Serif" panose="020B0604020202020204" pitchFamily="34" charset="0"/>
              </a:rPr>
              <a:t>s-au </a:t>
            </a:r>
            <a:r>
              <a:rPr lang="en-US" dirty="0" err="1" smtClean="0">
                <a:latin typeface="Microsoft Sans Serif" panose="020B0604020202020204" pitchFamily="34" charset="0"/>
                <a:ea typeface="Microsoft Sans Serif" panose="020B0604020202020204" pitchFamily="34" charset="0"/>
              </a:rPr>
              <a:t>concentra</a:t>
            </a:r>
            <a:r>
              <a:rPr lang="ro-RO" dirty="0" smtClean="0">
                <a:latin typeface="Microsoft Sans Serif" panose="020B0604020202020204" pitchFamily="34" charset="0"/>
                <a:ea typeface="Microsoft Sans Serif" panose="020B0604020202020204" pitchFamily="34" charset="0"/>
              </a:rPr>
              <a:t>t</a:t>
            </a:r>
            <a:r>
              <a:rPr lang="en-US" dirty="0" smtClean="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pe</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dezvoltarea</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modelului</a:t>
            </a:r>
            <a:r>
              <a:rPr lang="en-US" dirty="0">
                <a:latin typeface="Microsoft Sans Serif" panose="020B0604020202020204" pitchFamily="34" charset="0"/>
                <a:ea typeface="Microsoft Sans Serif" panose="020B0604020202020204" pitchFamily="34" charset="0"/>
              </a:rPr>
              <a:t> de </a:t>
            </a:r>
            <a:r>
              <a:rPr lang="en-US" dirty="0" err="1">
                <a:latin typeface="Microsoft Sans Serif" panose="020B0604020202020204" pitchFamily="34" charset="0"/>
                <a:ea typeface="Microsoft Sans Serif" panose="020B0604020202020204" pitchFamily="34" charset="0"/>
              </a:rPr>
              <a:t>ucenicie</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pentru</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dezvoltarea</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abilităților</a:t>
            </a:r>
            <a:r>
              <a:rPr lang="en-US" dirty="0">
                <a:latin typeface="Microsoft Sans Serif" panose="020B0604020202020204" pitchFamily="34" charset="0"/>
                <a:ea typeface="Microsoft Sans Serif" panose="020B0604020202020204" pitchFamily="34" charset="0"/>
              </a:rPr>
              <a:t> de </a:t>
            </a:r>
            <a:r>
              <a:rPr lang="en-US" dirty="0" err="1">
                <a:latin typeface="Microsoft Sans Serif" panose="020B0604020202020204" pitchFamily="34" charset="0"/>
                <a:ea typeface="Microsoft Sans Serif" panose="020B0604020202020204" pitchFamily="34" charset="0"/>
              </a:rPr>
              <a:t>rezolvare</a:t>
            </a:r>
            <a:r>
              <a:rPr lang="en-US" dirty="0">
                <a:latin typeface="Microsoft Sans Serif" panose="020B0604020202020204" pitchFamily="34" charset="0"/>
                <a:ea typeface="Microsoft Sans Serif" panose="020B0604020202020204" pitchFamily="34" charset="0"/>
              </a:rPr>
              <a:t> a </a:t>
            </a:r>
            <a:r>
              <a:rPr lang="en-US" dirty="0" err="1">
                <a:latin typeface="Microsoft Sans Serif" panose="020B0604020202020204" pitchFamily="34" charset="0"/>
                <a:ea typeface="Microsoft Sans Serif" panose="020B0604020202020204" pitchFamily="34" charset="0"/>
              </a:rPr>
              <a:t>problemelor</a:t>
            </a:r>
            <a:r>
              <a:rPr lang="en-US" dirty="0">
                <a:latin typeface="Microsoft Sans Serif" panose="020B0604020202020204" pitchFamily="34" charset="0"/>
                <a:ea typeface="Microsoft Sans Serif" panose="020B0604020202020204" pitchFamily="34" charset="0"/>
              </a:rPr>
              <a:t>. </a:t>
            </a:r>
            <a:r>
              <a:rPr lang="ro-RO" dirty="0" smtClean="0">
                <a:latin typeface="Microsoft Sans Serif" panose="020B0604020202020204" pitchFamily="34" charset="0"/>
                <a:ea typeface="Microsoft Sans Serif" panose="020B0604020202020204" pitchFamily="34" charset="0"/>
              </a:rPr>
              <a:t>E</a:t>
            </a:r>
            <a:r>
              <a:rPr lang="en-US" dirty="0" smtClean="0">
                <a:latin typeface="Microsoft Sans Serif" panose="020B0604020202020204" pitchFamily="34" charset="0"/>
                <a:ea typeface="Microsoft Sans Serif" panose="020B0604020202020204" pitchFamily="34" charset="0"/>
              </a:rPr>
              <a:t>tap</a:t>
            </a:r>
            <a:r>
              <a:rPr lang="ro-RO" dirty="0" smtClean="0">
                <a:latin typeface="Microsoft Sans Serif" panose="020B0604020202020204" pitchFamily="34" charset="0"/>
                <a:ea typeface="Microsoft Sans Serif" panose="020B0604020202020204" pitchFamily="34" charset="0"/>
              </a:rPr>
              <a:t>a</a:t>
            </a:r>
            <a:r>
              <a:rPr lang="en-US" dirty="0" smtClean="0">
                <a:latin typeface="Microsoft Sans Serif" panose="020B0604020202020204" pitchFamily="34" charset="0"/>
                <a:ea typeface="Microsoft Sans Serif" panose="020B0604020202020204" pitchFamily="34" charset="0"/>
              </a:rPr>
              <a:t> </a:t>
            </a:r>
            <a:r>
              <a:rPr lang="en-US" dirty="0">
                <a:latin typeface="Microsoft Sans Serif" panose="020B0604020202020204" pitchFamily="34" charset="0"/>
                <a:ea typeface="Microsoft Sans Serif" panose="020B0604020202020204" pitchFamily="34" charset="0"/>
              </a:rPr>
              <a:t>de </a:t>
            </a:r>
            <a:r>
              <a:rPr lang="en-US" dirty="0" err="1">
                <a:latin typeface="Microsoft Sans Serif" panose="020B0604020202020204" pitchFamily="34" charset="0"/>
                <a:ea typeface="Microsoft Sans Serif" panose="020B0604020202020204" pitchFamily="34" charset="0"/>
              </a:rPr>
              <a:t>cercetare</a:t>
            </a:r>
            <a:r>
              <a:rPr lang="en-US" dirty="0">
                <a:latin typeface="Microsoft Sans Serif" panose="020B0604020202020204" pitchFamily="34" charset="0"/>
                <a:ea typeface="Microsoft Sans Serif" panose="020B0604020202020204" pitchFamily="34" charset="0"/>
              </a:rPr>
              <a:t> </a:t>
            </a:r>
            <a:r>
              <a:rPr lang="ro-RO" dirty="0">
                <a:latin typeface="Microsoft Sans Serif" panose="020B0604020202020204" pitchFamily="34" charset="0"/>
                <a:ea typeface="Microsoft Sans Serif" panose="020B0604020202020204" pitchFamily="34" charset="0"/>
              </a:rPr>
              <a:t>a</a:t>
            </a:r>
            <a:r>
              <a:rPr lang="en-US" dirty="0" smtClean="0">
                <a:latin typeface="Microsoft Sans Serif" panose="020B0604020202020204" pitchFamily="34" charset="0"/>
                <a:ea typeface="Microsoft Sans Serif" panose="020B0604020202020204" pitchFamily="34" charset="0"/>
              </a:rPr>
              <a:t> </a:t>
            </a:r>
            <a:r>
              <a:rPr lang="en-US" dirty="0" err="1" smtClean="0">
                <a:latin typeface="Microsoft Sans Serif" panose="020B0604020202020204" pitchFamily="34" charset="0"/>
                <a:ea typeface="Microsoft Sans Serif" panose="020B0604020202020204" pitchFamily="34" charset="0"/>
              </a:rPr>
              <a:t>inclu</a:t>
            </a:r>
            <a:r>
              <a:rPr lang="ro-RO" dirty="0" smtClean="0">
                <a:latin typeface="Microsoft Sans Serif" panose="020B0604020202020204" pitchFamily="34" charset="0"/>
                <a:ea typeface="Microsoft Sans Serif" panose="020B0604020202020204" pitchFamily="34" charset="0"/>
              </a:rPr>
              <a:t>s</a:t>
            </a:r>
            <a:r>
              <a:rPr lang="en-US" dirty="0" smtClean="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identificarea</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bunelor</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practici</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în</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țările</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partenere</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și</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organizarea</a:t>
            </a:r>
            <a:r>
              <a:rPr lang="en-US" dirty="0">
                <a:latin typeface="Microsoft Sans Serif" panose="020B0604020202020204" pitchFamily="34" charset="0"/>
                <a:ea typeface="Microsoft Sans Serif" panose="020B0604020202020204" pitchFamily="34" charset="0"/>
              </a:rPr>
              <a:t> de focus </a:t>
            </a:r>
            <a:r>
              <a:rPr lang="en-US" dirty="0" err="1">
                <a:latin typeface="Microsoft Sans Serif" panose="020B0604020202020204" pitchFamily="34" charset="0"/>
                <a:ea typeface="Microsoft Sans Serif" panose="020B0604020202020204" pitchFamily="34" charset="0"/>
              </a:rPr>
              <a:t>grupuri</a:t>
            </a:r>
            <a:r>
              <a:rPr lang="en-US" dirty="0">
                <a:latin typeface="Microsoft Sans Serif" panose="020B0604020202020204" pitchFamily="34" charset="0"/>
                <a:ea typeface="Microsoft Sans Serif" panose="020B0604020202020204" pitchFamily="34" charset="0"/>
              </a:rPr>
              <a:t>, cu </a:t>
            </a:r>
            <a:r>
              <a:rPr lang="en-US" dirty="0" err="1">
                <a:latin typeface="Microsoft Sans Serif" panose="020B0604020202020204" pitchFamily="34" charset="0"/>
                <a:ea typeface="Microsoft Sans Serif" panose="020B0604020202020204" pitchFamily="34" charset="0"/>
              </a:rPr>
              <a:t>diferiți</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experți</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și</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părți</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interesate</a:t>
            </a:r>
            <a:r>
              <a:rPr lang="en-US" dirty="0">
                <a:latin typeface="Microsoft Sans Serif" panose="020B0604020202020204" pitchFamily="34" charset="0"/>
                <a:ea typeface="Microsoft Sans Serif" panose="020B0604020202020204" pitchFamily="34" charset="0"/>
              </a:rPr>
              <a:t>, care </a:t>
            </a:r>
            <a:r>
              <a:rPr lang="en-US" dirty="0" err="1">
                <a:latin typeface="Microsoft Sans Serif" panose="020B0604020202020204" pitchFamily="34" charset="0"/>
                <a:ea typeface="Microsoft Sans Serif" panose="020B0604020202020204" pitchFamily="34" charset="0"/>
              </a:rPr>
              <a:t>vor</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discuta</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elementele</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și</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caracteristicile</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unui</a:t>
            </a:r>
            <a:r>
              <a:rPr lang="en-US" dirty="0">
                <a:latin typeface="Microsoft Sans Serif" panose="020B0604020202020204" pitchFamily="34" charset="0"/>
                <a:ea typeface="Microsoft Sans Serif" panose="020B0604020202020204" pitchFamily="34" charset="0"/>
              </a:rPr>
              <a:t> model de </a:t>
            </a:r>
            <a:r>
              <a:rPr lang="en-US" dirty="0" err="1">
                <a:latin typeface="Microsoft Sans Serif" panose="020B0604020202020204" pitchFamily="34" charset="0"/>
                <a:ea typeface="Microsoft Sans Serif" panose="020B0604020202020204" pitchFamily="34" charset="0"/>
              </a:rPr>
              <a:t>ucenicie</a:t>
            </a:r>
            <a:r>
              <a:rPr lang="en-US" dirty="0">
                <a:latin typeface="Microsoft Sans Serif" panose="020B0604020202020204" pitchFamily="34" charset="0"/>
                <a:ea typeface="Microsoft Sans Serif" panose="020B0604020202020204" pitchFamily="34" charset="0"/>
              </a:rPr>
              <a:t>. Cu </a:t>
            </a:r>
            <a:r>
              <a:rPr lang="en-US" dirty="0" err="1">
                <a:latin typeface="Microsoft Sans Serif" panose="020B0604020202020204" pitchFamily="34" charset="0"/>
                <a:ea typeface="Microsoft Sans Serif" panose="020B0604020202020204" pitchFamily="34" charset="0"/>
              </a:rPr>
              <a:t>contribuția</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cercetării</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și</a:t>
            </a:r>
            <a:r>
              <a:rPr lang="en-US" dirty="0">
                <a:latin typeface="Microsoft Sans Serif" panose="020B0604020202020204" pitchFamily="34" charset="0"/>
                <a:ea typeface="Microsoft Sans Serif" panose="020B0604020202020204" pitchFamily="34" charset="0"/>
              </a:rPr>
              <a:t> a focus-</a:t>
            </a:r>
            <a:r>
              <a:rPr lang="en-US" dirty="0" err="1">
                <a:latin typeface="Microsoft Sans Serif" panose="020B0604020202020204" pitchFamily="34" charset="0"/>
                <a:ea typeface="Microsoft Sans Serif" panose="020B0604020202020204" pitchFamily="34" charset="0"/>
              </a:rPr>
              <a:t>grupurilor</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va</a:t>
            </a:r>
            <a:r>
              <a:rPr lang="en-US" dirty="0">
                <a:latin typeface="Microsoft Sans Serif" panose="020B0604020202020204" pitchFamily="34" charset="0"/>
                <a:ea typeface="Microsoft Sans Serif" panose="020B0604020202020204" pitchFamily="34" charset="0"/>
              </a:rPr>
              <a:t> fi </a:t>
            </a:r>
            <a:r>
              <a:rPr lang="en-US" dirty="0" err="1">
                <a:latin typeface="Microsoft Sans Serif" panose="020B0604020202020204" pitchFamily="34" charset="0"/>
                <a:ea typeface="Microsoft Sans Serif" panose="020B0604020202020204" pitchFamily="34" charset="0"/>
              </a:rPr>
              <a:t>dezvoltată</a:t>
            </a:r>
            <a:r>
              <a:rPr lang="en-US" dirty="0">
                <a:latin typeface="Microsoft Sans Serif" panose="020B0604020202020204" pitchFamily="34" charset="0"/>
                <a:ea typeface="Microsoft Sans Serif" panose="020B0604020202020204" pitchFamily="34" charset="0"/>
              </a:rPr>
              <a:t> prima </a:t>
            </a:r>
            <a:r>
              <a:rPr lang="en-US" dirty="0" err="1">
                <a:latin typeface="Microsoft Sans Serif" panose="020B0604020202020204" pitchFamily="34" charset="0"/>
                <a:ea typeface="Microsoft Sans Serif" panose="020B0604020202020204" pitchFamily="34" charset="0"/>
              </a:rPr>
              <a:t>versiune</a:t>
            </a:r>
            <a:r>
              <a:rPr lang="en-US" dirty="0">
                <a:latin typeface="Microsoft Sans Serif" panose="020B0604020202020204" pitchFamily="34" charset="0"/>
                <a:ea typeface="Microsoft Sans Serif" panose="020B0604020202020204" pitchFamily="34" charset="0"/>
              </a:rPr>
              <a:t> a </a:t>
            </a:r>
            <a:r>
              <a:rPr lang="en-US" dirty="0" err="1">
                <a:latin typeface="Microsoft Sans Serif" panose="020B0604020202020204" pitchFamily="34" charset="0"/>
                <a:ea typeface="Microsoft Sans Serif" panose="020B0604020202020204" pitchFamily="34" charset="0"/>
              </a:rPr>
              <a:t>modelului</a:t>
            </a:r>
            <a:r>
              <a:rPr lang="en-US" dirty="0">
                <a:latin typeface="Microsoft Sans Serif" panose="020B0604020202020204" pitchFamily="34" charset="0"/>
                <a:ea typeface="Microsoft Sans Serif" panose="020B0604020202020204" pitchFamily="34" charset="0"/>
              </a:rPr>
              <a:t> de </a:t>
            </a:r>
            <a:r>
              <a:rPr lang="en-US" dirty="0" err="1">
                <a:latin typeface="Microsoft Sans Serif" panose="020B0604020202020204" pitchFamily="34" charset="0"/>
                <a:ea typeface="Microsoft Sans Serif" panose="020B0604020202020204" pitchFamily="34" charset="0"/>
              </a:rPr>
              <a:t>ucenicie</a:t>
            </a:r>
            <a:r>
              <a:rPr lang="en-US" dirty="0">
                <a:latin typeface="Microsoft Sans Serif" panose="020B0604020202020204" pitchFamily="34" charset="0"/>
                <a:ea typeface="Microsoft Sans Serif" panose="020B0604020202020204" pitchFamily="34" charset="0"/>
              </a:rPr>
              <a:t>.</a:t>
            </a:r>
          </a:p>
          <a:p>
            <a:pPr algn="ctr">
              <a:spcBef>
                <a:spcPts val="50"/>
              </a:spcBef>
            </a:pPr>
            <a:r>
              <a:rPr lang="en-US" dirty="0">
                <a:latin typeface="Microsoft Sans Serif" panose="020B0604020202020204" pitchFamily="34" charset="0"/>
                <a:ea typeface="Microsoft Sans Serif" panose="020B0604020202020204" pitchFamily="34" charset="0"/>
              </a:rPr>
              <a:t>Mai </a:t>
            </a:r>
            <a:r>
              <a:rPr lang="en-US" dirty="0" err="1">
                <a:latin typeface="Microsoft Sans Serif" panose="020B0604020202020204" pitchFamily="34" charset="0"/>
                <a:ea typeface="Microsoft Sans Serif" panose="020B0604020202020204" pitchFamily="34" charset="0"/>
              </a:rPr>
              <a:t>mult</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în</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această</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etapă</a:t>
            </a:r>
            <a:r>
              <a:rPr lang="en-US" dirty="0">
                <a:latin typeface="Microsoft Sans Serif" panose="020B0604020202020204" pitchFamily="34" charset="0"/>
                <a:ea typeface="Microsoft Sans Serif" panose="020B0604020202020204" pitchFamily="34" charset="0"/>
              </a:rPr>
              <a:t> </a:t>
            </a:r>
            <a:r>
              <a:rPr lang="ro-RO" dirty="0" smtClean="0">
                <a:latin typeface="Microsoft Sans Serif" panose="020B0604020202020204" pitchFamily="34" charset="0"/>
                <a:ea typeface="Microsoft Sans Serif" panose="020B0604020202020204" pitchFamily="34" charset="0"/>
              </a:rPr>
              <a:t>au fost</a:t>
            </a:r>
            <a:r>
              <a:rPr lang="en-US" dirty="0" smtClean="0">
                <a:latin typeface="Microsoft Sans Serif" panose="020B0604020202020204" pitchFamily="34" charset="0"/>
                <a:ea typeface="Microsoft Sans Serif" panose="020B0604020202020204" pitchFamily="34" charset="0"/>
              </a:rPr>
              <a:t> </a:t>
            </a:r>
            <a:r>
              <a:rPr lang="en-US" dirty="0" err="1" smtClean="0">
                <a:latin typeface="Microsoft Sans Serif" panose="020B0604020202020204" pitchFamily="34" charset="0"/>
                <a:ea typeface="Microsoft Sans Serif" panose="020B0604020202020204" pitchFamily="34" charset="0"/>
              </a:rPr>
              <a:t>inițiate</a:t>
            </a:r>
            <a:r>
              <a:rPr lang="en-US" dirty="0" smtClean="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toate</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activitățile</a:t>
            </a:r>
            <a:r>
              <a:rPr lang="en-US" dirty="0">
                <a:latin typeface="Microsoft Sans Serif" panose="020B0604020202020204" pitchFamily="34" charset="0"/>
                <a:ea typeface="Microsoft Sans Serif" panose="020B0604020202020204" pitchFamily="34" charset="0"/>
              </a:rPr>
              <a:t> de management </a:t>
            </a:r>
            <a:r>
              <a:rPr lang="en-US" dirty="0" err="1">
                <a:latin typeface="Microsoft Sans Serif" panose="020B0604020202020204" pitchFamily="34" charset="0"/>
                <a:ea typeface="Microsoft Sans Serif" panose="020B0604020202020204" pitchFamily="34" charset="0"/>
              </a:rPr>
              <a:t>și</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implementare</a:t>
            </a:r>
            <a:r>
              <a:rPr lang="en-US" dirty="0">
                <a:latin typeface="Microsoft Sans Serif" panose="020B0604020202020204" pitchFamily="34" charset="0"/>
                <a:ea typeface="Microsoft Sans Serif" panose="020B0604020202020204" pitchFamily="34" charset="0"/>
              </a:rPr>
              <a:t> a </a:t>
            </a:r>
            <a:r>
              <a:rPr lang="en-US" dirty="0" err="1">
                <a:latin typeface="Microsoft Sans Serif" panose="020B0604020202020204" pitchFamily="34" charset="0"/>
                <a:ea typeface="Microsoft Sans Serif" panose="020B0604020202020204" pitchFamily="34" charset="0"/>
              </a:rPr>
              <a:t>proiectului</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inclusiv</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formarea</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Comitetului</a:t>
            </a:r>
            <a:r>
              <a:rPr lang="en-US" dirty="0">
                <a:latin typeface="Microsoft Sans Serif" panose="020B0604020202020204" pitchFamily="34" charset="0"/>
                <a:ea typeface="Microsoft Sans Serif" panose="020B0604020202020204" pitchFamily="34" charset="0"/>
              </a:rPr>
              <a:t> Director </a:t>
            </a:r>
            <a:r>
              <a:rPr lang="en-US" dirty="0" err="1">
                <a:latin typeface="Microsoft Sans Serif" panose="020B0604020202020204" pitchFamily="34" charset="0"/>
                <a:ea typeface="Microsoft Sans Serif" panose="020B0604020202020204" pitchFamily="34" charset="0"/>
              </a:rPr>
              <a:t>și</a:t>
            </a:r>
            <a:r>
              <a:rPr lang="en-US" dirty="0">
                <a:latin typeface="Microsoft Sans Serif" panose="020B0604020202020204" pitchFamily="34" charset="0"/>
                <a:ea typeface="Microsoft Sans Serif" panose="020B0604020202020204" pitchFamily="34" charset="0"/>
              </a:rPr>
              <a:t> a </a:t>
            </a:r>
            <a:r>
              <a:rPr lang="en-US" dirty="0" err="1">
                <a:latin typeface="Microsoft Sans Serif" panose="020B0604020202020204" pitchFamily="34" charset="0"/>
                <a:ea typeface="Microsoft Sans Serif" panose="020B0604020202020204" pitchFamily="34" charset="0"/>
              </a:rPr>
              <a:t>grupurilor</a:t>
            </a:r>
            <a:r>
              <a:rPr lang="en-US" dirty="0">
                <a:latin typeface="Microsoft Sans Serif" panose="020B0604020202020204" pitchFamily="34" charset="0"/>
                <a:ea typeface="Microsoft Sans Serif" panose="020B0604020202020204" pitchFamily="34" charset="0"/>
              </a:rPr>
              <a:t> de </a:t>
            </a:r>
            <a:r>
              <a:rPr lang="en-US" dirty="0" err="1">
                <a:latin typeface="Microsoft Sans Serif" panose="020B0604020202020204" pitchFamily="34" charset="0"/>
                <a:ea typeface="Microsoft Sans Serif" panose="020B0604020202020204" pitchFamily="34" charset="0"/>
              </a:rPr>
              <a:t>lucru</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elaborarea</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planului</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proiectului</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planului</a:t>
            </a:r>
            <a:r>
              <a:rPr lang="en-US" dirty="0">
                <a:latin typeface="Microsoft Sans Serif" panose="020B0604020202020204" pitchFamily="34" charset="0"/>
                <a:ea typeface="Microsoft Sans Serif" panose="020B0604020202020204" pitchFamily="34" charset="0"/>
              </a:rPr>
              <a:t> de </a:t>
            </a:r>
            <a:r>
              <a:rPr lang="en-US" dirty="0" err="1">
                <a:latin typeface="Microsoft Sans Serif" panose="020B0604020202020204" pitchFamily="34" charset="0"/>
                <a:ea typeface="Microsoft Sans Serif" panose="020B0604020202020204" pitchFamily="34" charset="0"/>
              </a:rPr>
              <a:t>diseminare</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și</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exploatare</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identitatea</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proiectului</a:t>
            </a:r>
            <a:r>
              <a:rPr lang="en-US" dirty="0">
                <a:latin typeface="Microsoft Sans Serif" panose="020B0604020202020204" pitchFamily="34" charset="0"/>
                <a:ea typeface="Microsoft Sans Serif" panose="020B0604020202020204" pitchFamily="34" charset="0"/>
              </a:rPr>
              <a:t>, site-</a:t>
            </a:r>
            <a:r>
              <a:rPr lang="en-US" dirty="0" err="1">
                <a:latin typeface="Microsoft Sans Serif" panose="020B0604020202020204" pitchFamily="34" charset="0"/>
                <a:ea typeface="Microsoft Sans Serif" panose="020B0604020202020204" pitchFamily="34" charset="0"/>
              </a:rPr>
              <a:t>ul</a:t>
            </a:r>
            <a:r>
              <a:rPr lang="en-US" dirty="0">
                <a:latin typeface="Microsoft Sans Serif" panose="020B0604020202020204" pitchFamily="34" charset="0"/>
                <a:ea typeface="Microsoft Sans Serif" panose="020B0604020202020204" pitchFamily="34" charset="0"/>
              </a:rPr>
              <a:t> web, </a:t>
            </a:r>
            <a:r>
              <a:rPr lang="en-US" dirty="0" err="1">
                <a:latin typeface="Microsoft Sans Serif" panose="020B0604020202020204" pitchFamily="34" charset="0"/>
                <a:ea typeface="Microsoft Sans Serif" panose="020B0604020202020204" pitchFamily="34" charset="0"/>
              </a:rPr>
              <a:t>pliantul</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conturile</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sociale</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și</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asigurarea</a:t>
            </a:r>
            <a:r>
              <a:rPr lang="en-US" dirty="0">
                <a:latin typeface="Microsoft Sans Serif" panose="020B0604020202020204" pitchFamily="34" charset="0"/>
                <a:ea typeface="Microsoft Sans Serif" panose="020B0604020202020204" pitchFamily="34" charset="0"/>
              </a:rPr>
              <a:t> </a:t>
            </a:r>
            <a:r>
              <a:rPr lang="en-US" dirty="0" err="1" smtClean="0">
                <a:latin typeface="Microsoft Sans Serif" panose="020B0604020202020204" pitchFamily="34" charset="0"/>
                <a:ea typeface="Microsoft Sans Serif" panose="020B0604020202020204" pitchFamily="34" charset="0"/>
              </a:rPr>
              <a:t>calității</a:t>
            </a:r>
            <a:r>
              <a:rPr lang="en-US" dirty="0" smtClean="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și</a:t>
            </a:r>
            <a:r>
              <a:rPr lang="en-US" dirty="0">
                <a:latin typeface="Microsoft Sans Serif" panose="020B0604020202020204" pitchFamily="34" charset="0"/>
                <a:ea typeface="Microsoft Sans Serif" panose="020B0604020202020204" pitchFamily="34" charset="0"/>
              </a:rPr>
              <a:t> </a:t>
            </a:r>
            <a:r>
              <a:rPr lang="en-US" dirty="0" err="1">
                <a:latin typeface="Microsoft Sans Serif" panose="020B0604020202020204" pitchFamily="34" charset="0"/>
                <a:ea typeface="Microsoft Sans Serif" panose="020B0604020202020204" pitchFamily="34" charset="0"/>
              </a:rPr>
              <a:t>planul</a:t>
            </a:r>
            <a:r>
              <a:rPr lang="en-US" dirty="0">
                <a:latin typeface="Microsoft Sans Serif" panose="020B0604020202020204" pitchFamily="34" charset="0"/>
                <a:ea typeface="Microsoft Sans Serif" panose="020B0604020202020204" pitchFamily="34" charset="0"/>
              </a:rPr>
              <a:t> de </a:t>
            </a:r>
            <a:r>
              <a:rPr lang="en-US" dirty="0" err="1">
                <a:latin typeface="Microsoft Sans Serif" panose="020B0604020202020204" pitchFamily="34" charset="0"/>
                <a:ea typeface="Microsoft Sans Serif" panose="020B0604020202020204" pitchFamily="34" charset="0"/>
              </a:rPr>
              <a:t>evaluare</a:t>
            </a:r>
            <a:r>
              <a:rPr lang="en-US" dirty="0">
                <a:latin typeface="Microsoft Sans Serif" panose="020B0604020202020204" pitchFamily="34" charset="0"/>
                <a:ea typeface="Microsoft Sans Serif" panose="020B0604020202020204" pitchFamily="34" charset="0"/>
              </a:rPr>
              <a:t>.</a:t>
            </a:r>
            <a:endParaRPr lang="ro-RO" dirty="0">
              <a:latin typeface="Microsoft Sans Serif" panose="020B0604020202020204" pitchFamily="34" charset="0"/>
              <a:ea typeface="Microsoft Sans Serif" panose="020B0604020202020204" pitchFamily="34" charset="0"/>
            </a:endParaRPr>
          </a:p>
        </p:txBody>
      </p:sp>
    </p:spTree>
    <p:extLst>
      <p:ext uri="{BB962C8B-B14F-4D97-AF65-F5344CB8AC3E}">
        <p14:creationId xmlns:p14="http://schemas.microsoft.com/office/powerpoint/2010/main" val="3320802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p:cNvSpPr/>
          <p:nvPr/>
        </p:nvSpPr>
        <p:spPr>
          <a:xfrm>
            <a:off x="1778557" y="848774"/>
            <a:ext cx="6943411" cy="2893100"/>
          </a:xfrm>
          <a:prstGeom prst="rect">
            <a:avLst/>
          </a:prstGeom>
        </p:spPr>
        <p:txBody>
          <a:bodyPr wrap="square">
            <a:spAutoFit/>
          </a:bodyPr>
          <a:lstStyle/>
          <a:p>
            <a:pPr marL="523875">
              <a:spcBef>
                <a:spcPts val="5"/>
              </a:spcBef>
            </a:pPr>
            <a:r>
              <a:rPr lang="ro-RO" b="1" dirty="0">
                <a:latin typeface="Microsoft Sans Serif" panose="020B0604020202020204" pitchFamily="34" charset="0"/>
                <a:ea typeface="Microsoft Sans Serif" panose="020B0604020202020204" pitchFamily="34" charset="0"/>
              </a:rPr>
              <a:t>Etapa 2.</a:t>
            </a:r>
          </a:p>
          <a:p>
            <a:pPr marL="523875">
              <a:spcBef>
                <a:spcPts val="5"/>
              </a:spcBef>
            </a:pPr>
            <a:endParaRPr lang="ro-RO" dirty="0">
              <a:latin typeface="Microsoft Sans Serif" panose="020B0604020202020204" pitchFamily="34" charset="0"/>
              <a:ea typeface="Microsoft Sans Serif" panose="020B0604020202020204" pitchFamily="34" charset="0"/>
            </a:endParaRPr>
          </a:p>
          <a:p>
            <a:pPr marL="523875" algn="ctr">
              <a:spcBef>
                <a:spcPts val="5"/>
              </a:spcBef>
            </a:pPr>
            <a:r>
              <a:rPr lang="ro-RO" dirty="0">
                <a:latin typeface="Microsoft Sans Serif" panose="020B0604020202020204" pitchFamily="34" charset="0"/>
                <a:ea typeface="Microsoft Sans Serif" panose="020B0604020202020204" pitchFamily="34" charset="0"/>
              </a:rPr>
              <a:t>A doua etapă </a:t>
            </a:r>
            <a:r>
              <a:rPr lang="ro-RO" dirty="0" smtClean="0">
                <a:latin typeface="Microsoft Sans Serif" panose="020B0604020202020204" pitchFamily="34" charset="0"/>
                <a:ea typeface="Microsoft Sans Serif" panose="020B0604020202020204" pitchFamily="34" charset="0"/>
              </a:rPr>
              <a:t>s-a concentrat </a:t>
            </a:r>
            <a:r>
              <a:rPr lang="ro-RO" dirty="0">
                <a:latin typeface="Microsoft Sans Serif" panose="020B0604020202020204" pitchFamily="34" charset="0"/>
                <a:ea typeface="Microsoft Sans Serif" panose="020B0604020202020204" pitchFamily="34" charset="0"/>
              </a:rPr>
              <a:t>pe dezvoltarea ghidului formatorilor și a „parteneriatelor VET-companie pentru ucenicie”.</a:t>
            </a:r>
          </a:p>
          <a:p>
            <a:pPr marL="523875" algn="ctr">
              <a:spcBef>
                <a:spcPts val="5"/>
              </a:spcBef>
            </a:pPr>
            <a:r>
              <a:rPr lang="ro-RO" dirty="0">
                <a:latin typeface="Microsoft Sans Serif" panose="020B0604020202020204" pitchFamily="34" charset="0"/>
                <a:ea typeface="Microsoft Sans Serif" panose="020B0604020202020204" pitchFamily="34" charset="0"/>
              </a:rPr>
              <a:t>Ghidul formatorului va viza </a:t>
            </a:r>
            <a:r>
              <a:rPr lang="ro-RO" dirty="0" smtClean="0">
                <a:latin typeface="Microsoft Sans Serif" panose="020B0604020202020204" pitchFamily="34" charset="0"/>
                <a:ea typeface="Microsoft Sans Serif" panose="020B0604020202020204" pitchFamily="34" charset="0"/>
              </a:rPr>
              <a:t>persoanele </a:t>
            </a:r>
            <a:r>
              <a:rPr lang="ro-RO" dirty="0">
                <a:latin typeface="Microsoft Sans Serif" panose="020B0604020202020204" pitchFamily="34" charset="0"/>
                <a:ea typeface="Microsoft Sans Serif" panose="020B0604020202020204" pitchFamily="34" charset="0"/>
              </a:rPr>
              <a:t>care proiectează, organizează și facilitează ucenicia, aplicând în același timp modelul de ucenicie. </a:t>
            </a:r>
            <a:endParaRPr lang="ro-RO" dirty="0" smtClean="0">
              <a:latin typeface="Microsoft Sans Serif" panose="020B0604020202020204" pitchFamily="34" charset="0"/>
              <a:ea typeface="Microsoft Sans Serif" panose="020B0604020202020204" pitchFamily="34" charset="0"/>
            </a:endParaRPr>
          </a:p>
          <a:p>
            <a:pPr marL="523875" algn="ctr">
              <a:spcBef>
                <a:spcPts val="5"/>
              </a:spcBef>
            </a:pPr>
            <a:r>
              <a:rPr lang="ro-RO" dirty="0" smtClean="0">
                <a:latin typeface="Microsoft Sans Serif" panose="020B0604020202020204" pitchFamily="34" charset="0"/>
                <a:ea typeface="Microsoft Sans Serif" panose="020B0604020202020204" pitchFamily="34" charset="0"/>
              </a:rPr>
              <a:t>Ghidul </a:t>
            </a:r>
            <a:r>
              <a:rPr lang="ro-RO" dirty="0">
                <a:latin typeface="Microsoft Sans Serif" panose="020B0604020202020204" pitchFamily="34" charset="0"/>
                <a:ea typeface="Microsoft Sans Serif" panose="020B0604020202020204" pitchFamily="34" charset="0"/>
              </a:rPr>
              <a:t>pentru parteneriatele VET - companii va include linii directoare, caracteristici de asigurare a calității și un Memorandum de înțelegere pentru crearea de parteneriate. Vor fi incluse și instrumente practice.</a:t>
            </a:r>
          </a:p>
          <a:p>
            <a:pPr marL="523875" algn="ctr">
              <a:spcBef>
                <a:spcPts val="5"/>
              </a:spcBef>
            </a:pPr>
            <a:r>
              <a:rPr lang="ro-RO" dirty="0">
                <a:latin typeface="Microsoft Sans Serif" panose="020B0604020202020204" pitchFamily="34" charset="0"/>
                <a:ea typeface="Microsoft Sans Serif" panose="020B0604020202020204" pitchFamily="34" charset="0"/>
              </a:rPr>
              <a:t>Activitățile de diseminare din această etapă vor fi îmbunătățite la nivel local și internațional, în vederea stabilirii de rețele și parteneriate locale. </a:t>
            </a:r>
            <a:endParaRPr lang="ro-RO" dirty="0" smtClean="0">
              <a:latin typeface="Microsoft Sans Serif" panose="020B0604020202020204" pitchFamily="34" charset="0"/>
              <a:ea typeface="Microsoft Sans Serif" panose="020B0604020202020204" pitchFamily="34" charset="0"/>
            </a:endParaRPr>
          </a:p>
          <a:p>
            <a:pPr marL="523875" algn="ctr">
              <a:spcBef>
                <a:spcPts val="5"/>
              </a:spcBef>
            </a:pPr>
            <a:r>
              <a:rPr lang="ro-RO" dirty="0" smtClean="0">
                <a:latin typeface="Microsoft Sans Serif" panose="020B0604020202020204" pitchFamily="34" charset="0"/>
                <a:ea typeface="Microsoft Sans Serif" panose="020B0604020202020204" pitchFamily="34" charset="0"/>
              </a:rPr>
              <a:t>De </a:t>
            </a:r>
            <a:r>
              <a:rPr lang="ro-RO" dirty="0">
                <a:latin typeface="Microsoft Sans Serif" panose="020B0604020202020204" pitchFamily="34" charset="0"/>
                <a:ea typeface="Microsoft Sans Serif" panose="020B0604020202020204" pitchFamily="34" charset="0"/>
              </a:rPr>
              <a:t>asemenea, vor fi organizate </a:t>
            </a:r>
            <a:r>
              <a:rPr lang="ro-RO" dirty="0" err="1">
                <a:latin typeface="Microsoft Sans Serif" panose="020B0604020202020204" pitchFamily="34" charset="0"/>
                <a:ea typeface="Microsoft Sans Serif" panose="020B0604020202020204" pitchFamily="34" charset="0"/>
              </a:rPr>
              <a:t>seminarii</a:t>
            </a:r>
            <a:r>
              <a:rPr lang="ro-RO" dirty="0">
                <a:latin typeface="Microsoft Sans Serif" panose="020B0604020202020204" pitchFamily="34" charset="0"/>
                <a:ea typeface="Microsoft Sans Serif" panose="020B0604020202020204" pitchFamily="34" charset="0"/>
              </a:rPr>
              <a:t> pentru instructori pentru aplicarea modelului în timpul </a:t>
            </a:r>
            <a:r>
              <a:rPr lang="ro-RO" dirty="0" smtClean="0">
                <a:latin typeface="Microsoft Sans Serif" panose="020B0604020202020204" pitchFamily="34" charset="0"/>
                <a:ea typeface="Microsoft Sans Serif" panose="020B0604020202020204" pitchFamily="34" charset="0"/>
              </a:rPr>
              <a:t>pilotării.</a:t>
            </a:r>
            <a:endParaRPr lang="ro-RO" dirty="0">
              <a:effectLst/>
              <a:latin typeface="Microsoft Sans Serif" panose="020B0604020202020204" pitchFamily="34" charset="0"/>
              <a:ea typeface="Microsoft Sans Serif" panose="020B0604020202020204" pitchFamily="34" charset="0"/>
            </a:endParaRPr>
          </a:p>
        </p:txBody>
      </p:sp>
      <p:pic>
        <p:nvPicPr>
          <p:cNvPr id="3" name="Imagine 2"/>
          <p:cNvPicPr>
            <a:picLocks noChangeAspect="1"/>
          </p:cNvPicPr>
          <p:nvPr/>
        </p:nvPicPr>
        <p:blipFill>
          <a:blip r:embed="rId2"/>
          <a:stretch>
            <a:fillRect/>
          </a:stretch>
        </p:blipFill>
        <p:spPr>
          <a:xfrm>
            <a:off x="177204" y="574430"/>
            <a:ext cx="823031" cy="274344"/>
          </a:xfrm>
          <a:prstGeom prst="rect">
            <a:avLst/>
          </a:prstGeom>
        </p:spPr>
      </p:pic>
    </p:spTree>
    <p:extLst>
      <p:ext uri="{BB962C8B-B14F-4D97-AF65-F5344CB8AC3E}">
        <p14:creationId xmlns:p14="http://schemas.microsoft.com/office/powerpoint/2010/main" val="2044006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a:stretch>
            <a:fillRect/>
          </a:stretch>
        </p:blipFill>
        <p:spPr>
          <a:xfrm>
            <a:off x="177204" y="574430"/>
            <a:ext cx="823031" cy="274344"/>
          </a:xfrm>
          <a:prstGeom prst="rect">
            <a:avLst/>
          </a:prstGeom>
        </p:spPr>
      </p:pic>
      <p:sp>
        <p:nvSpPr>
          <p:cNvPr id="5" name="Dreptunghi 4"/>
          <p:cNvSpPr/>
          <p:nvPr/>
        </p:nvSpPr>
        <p:spPr>
          <a:xfrm>
            <a:off x="2155371" y="265834"/>
            <a:ext cx="5503587" cy="2031325"/>
          </a:xfrm>
          <a:prstGeom prst="rect">
            <a:avLst/>
          </a:prstGeom>
        </p:spPr>
        <p:txBody>
          <a:bodyPr wrap="square">
            <a:spAutoFit/>
          </a:bodyPr>
          <a:lstStyle/>
          <a:p>
            <a:r>
              <a:rPr lang="en-US" b="1" dirty="0" err="1"/>
              <a:t>Etapa</a:t>
            </a:r>
            <a:r>
              <a:rPr lang="en-US" b="1" dirty="0"/>
              <a:t> 3</a:t>
            </a:r>
            <a:r>
              <a:rPr lang="en-US" b="1" dirty="0" smtClean="0"/>
              <a:t>.</a:t>
            </a:r>
            <a:endParaRPr lang="ro-RO" b="1" dirty="0" smtClean="0"/>
          </a:p>
          <a:p>
            <a:endParaRPr lang="en-US" b="1" dirty="0"/>
          </a:p>
          <a:p>
            <a:pPr algn="ctr"/>
            <a:r>
              <a:rPr lang="en-US" dirty="0" err="1"/>
              <a:t>Etapa</a:t>
            </a:r>
            <a:r>
              <a:rPr lang="en-US" dirty="0"/>
              <a:t> a 3-a </a:t>
            </a:r>
            <a:r>
              <a:rPr lang="en-US" dirty="0" err="1"/>
              <a:t>va</a:t>
            </a:r>
            <a:r>
              <a:rPr lang="en-US" dirty="0"/>
              <a:t> fi </a:t>
            </a:r>
            <a:r>
              <a:rPr lang="en-US" dirty="0" err="1"/>
              <a:t>dedicată</a:t>
            </a:r>
            <a:r>
              <a:rPr lang="en-US" dirty="0"/>
              <a:t> </a:t>
            </a:r>
            <a:r>
              <a:rPr lang="en-US" dirty="0" err="1"/>
              <a:t>pilotajului</a:t>
            </a:r>
            <a:r>
              <a:rPr lang="en-US" dirty="0"/>
              <a:t> </a:t>
            </a:r>
            <a:r>
              <a:rPr lang="en-US" dirty="0" err="1"/>
              <a:t>modelului</a:t>
            </a:r>
            <a:r>
              <a:rPr lang="en-US" dirty="0"/>
              <a:t> </a:t>
            </a:r>
            <a:r>
              <a:rPr lang="en-US" dirty="0" err="1"/>
              <a:t>și</a:t>
            </a:r>
            <a:r>
              <a:rPr lang="en-US" dirty="0"/>
              <a:t> </a:t>
            </a:r>
            <a:r>
              <a:rPr lang="en-US" dirty="0" err="1"/>
              <a:t>ghidului</a:t>
            </a:r>
            <a:r>
              <a:rPr lang="en-US" dirty="0"/>
              <a:t> </a:t>
            </a:r>
            <a:r>
              <a:rPr lang="en-US" dirty="0" err="1"/>
              <a:t>în</a:t>
            </a:r>
            <a:r>
              <a:rPr lang="en-US" dirty="0"/>
              <a:t> </a:t>
            </a:r>
            <a:r>
              <a:rPr lang="en-US" dirty="0" err="1"/>
              <a:t>timpul</a:t>
            </a:r>
            <a:r>
              <a:rPr lang="en-US" dirty="0"/>
              <a:t> </a:t>
            </a:r>
            <a:r>
              <a:rPr lang="en-US" dirty="0" err="1"/>
              <a:t>uceniciei</a:t>
            </a:r>
            <a:r>
              <a:rPr lang="en-US" dirty="0"/>
              <a:t> </a:t>
            </a:r>
            <a:r>
              <a:rPr lang="en-US" dirty="0" err="1"/>
              <a:t>studenților</a:t>
            </a:r>
            <a:r>
              <a:rPr lang="en-US" dirty="0"/>
              <a:t>. Se </a:t>
            </a:r>
            <a:r>
              <a:rPr lang="en-US" dirty="0" err="1"/>
              <a:t>va</a:t>
            </a:r>
            <a:r>
              <a:rPr lang="en-US" dirty="0"/>
              <a:t> </a:t>
            </a:r>
            <a:r>
              <a:rPr lang="en-US" dirty="0" err="1"/>
              <a:t>aplica</a:t>
            </a:r>
            <a:r>
              <a:rPr lang="en-US" dirty="0"/>
              <a:t> un plan de </a:t>
            </a:r>
            <a:r>
              <a:rPr lang="en-US" dirty="0" err="1"/>
              <a:t>experimentare</a:t>
            </a:r>
            <a:r>
              <a:rPr lang="en-US" dirty="0"/>
              <a:t> </a:t>
            </a:r>
            <a:r>
              <a:rPr lang="en-US" dirty="0" err="1"/>
              <a:t>și</a:t>
            </a:r>
            <a:r>
              <a:rPr lang="en-US" dirty="0"/>
              <a:t> o </a:t>
            </a:r>
            <a:r>
              <a:rPr lang="en-US" dirty="0" err="1"/>
              <a:t>metodologie</a:t>
            </a:r>
            <a:r>
              <a:rPr lang="en-US" dirty="0"/>
              <a:t> de </a:t>
            </a:r>
            <a:r>
              <a:rPr lang="en-US" dirty="0" err="1"/>
              <a:t>evaluare</a:t>
            </a:r>
            <a:r>
              <a:rPr lang="en-US" dirty="0"/>
              <a:t> </a:t>
            </a:r>
            <a:r>
              <a:rPr lang="en-US" dirty="0" err="1"/>
              <a:t>și</a:t>
            </a:r>
            <a:r>
              <a:rPr lang="en-US" dirty="0"/>
              <a:t> </a:t>
            </a:r>
            <a:r>
              <a:rPr lang="en-US" dirty="0" err="1"/>
              <a:t>monitorizare</a:t>
            </a:r>
            <a:r>
              <a:rPr lang="en-US" dirty="0"/>
              <a:t>.</a:t>
            </a:r>
          </a:p>
          <a:p>
            <a:pPr algn="ctr"/>
            <a:r>
              <a:rPr lang="en-US" dirty="0" err="1"/>
              <a:t>Implementarea</a:t>
            </a:r>
            <a:r>
              <a:rPr lang="en-US" dirty="0"/>
              <a:t> </a:t>
            </a:r>
            <a:r>
              <a:rPr lang="en-US" dirty="0" err="1"/>
              <a:t>piloților</a:t>
            </a:r>
            <a:r>
              <a:rPr lang="en-US" dirty="0"/>
              <a:t> </a:t>
            </a:r>
            <a:r>
              <a:rPr lang="en-US" dirty="0" err="1"/>
              <a:t>va</a:t>
            </a:r>
            <a:r>
              <a:rPr lang="en-US" dirty="0"/>
              <a:t> </a:t>
            </a:r>
            <a:r>
              <a:rPr lang="en-US" dirty="0" err="1"/>
              <a:t>depinde</a:t>
            </a:r>
            <a:r>
              <a:rPr lang="en-US" dirty="0"/>
              <a:t> de </a:t>
            </a:r>
            <a:r>
              <a:rPr lang="en-US" dirty="0" err="1"/>
              <a:t>crearea</a:t>
            </a:r>
            <a:r>
              <a:rPr lang="en-US" dirty="0"/>
              <a:t> de </a:t>
            </a:r>
            <a:r>
              <a:rPr lang="en-US" dirty="0" err="1"/>
              <a:t>parteneriate</a:t>
            </a:r>
            <a:r>
              <a:rPr lang="en-US" dirty="0"/>
              <a:t> VET-</a:t>
            </a:r>
            <a:r>
              <a:rPr lang="en-US" dirty="0" err="1"/>
              <a:t>companii</a:t>
            </a:r>
            <a:r>
              <a:rPr lang="en-US" dirty="0"/>
              <a:t> locale </a:t>
            </a:r>
            <a:r>
              <a:rPr lang="en-US" dirty="0" err="1"/>
              <a:t>și</a:t>
            </a:r>
            <a:r>
              <a:rPr lang="en-US" dirty="0"/>
              <a:t> de </a:t>
            </a:r>
            <a:r>
              <a:rPr lang="en-US" dirty="0" err="1"/>
              <a:t>formarea</a:t>
            </a:r>
            <a:r>
              <a:rPr lang="en-US" dirty="0"/>
              <a:t> </a:t>
            </a:r>
            <a:r>
              <a:rPr lang="en-US" dirty="0" err="1"/>
              <a:t>formatorilor</a:t>
            </a:r>
            <a:r>
              <a:rPr lang="en-US" dirty="0"/>
              <a:t> cu </a:t>
            </a:r>
            <a:r>
              <a:rPr lang="en-US" dirty="0" err="1"/>
              <a:t>privire</a:t>
            </a:r>
            <a:r>
              <a:rPr lang="en-US" dirty="0"/>
              <a:t> la </a:t>
            </a:r>
            <a:r>
              <a:rPr lang="en-US" dirty="0" err="1"/>
              <a:t>aplicarea</a:t>
            </a:r>
            <a:r>
              <a:rPr lang="en-US" dirty="0"/>
              <a:t> </a:t>
            </a:r>
            <a:r>
              <a:rPr lang="en-US" dirty="0" err="1"/>
              <a:t>modelului</a:t>
            </a:r>
            <a:r>
              <a:rPr lang="en-US" dirty="0"/>
              <a:t>. </a:t>
            </a:r>
            <a:r>
              <a:rPr lang="en-US" dirty="0" err="1"/>
              <a:t>Rezultatele</a:t>
            </a:r>
            <a:r>
              <a:rPr lang="en-US" dirty="0"/>
              <a:t> </a:t>
            </a:r>
            <a:r>
              <a:rPr lang="en-US" dirty="0" err="1" smtClean="0"/>
              <a:t>pil</a:t>
            </a:r>
            <a:r>
              <a:rPr lang="ro-RO" dirty="0" err="1" smtClean="0"/>
              <a:t>otării</a:t>
            </a:r>
            <a:r>
              <a:rPr lang="en-US" dirty="0" smtClean="0"/>
              <a:t> </a:t>
            </a:r>
            <a:r>
              <a:rPr lang="en-US" dirty="0" err="1"/>
              <a:t>vor</a:t>
            </a:r>
            <a:r>
              <a:rPr lang="en-US" dirty="0"/>
              <a:t> </a:t>
            </a:r>
            <a:r>
              <a:rPr lang="en-US" dirty="0" err="1"/>
              <a:t>încheia</a:t>
            </a:r>
            <a:r>
              <a:rPr lang="en-US" dirty="0"/>
              <a:t> </a:t>
            </a:r>
            <a:r>
              <a:rPr lang="en-US" dirty="0" err="1"/>
              <a:t>versiunile</a:t>
            </a:r>
            <a:r>
              <a:rPr lang="en-US" dirty="0"/>
              <a:t> finale ale </a:t>
            </a:r>
            <a:r>
              <a:rPr lang="en-US" dirty="0" err="1"/>
              <a:t>rezultatelor</a:t>
            </a:r>
            <a:r>
              <a:rPr lang="en-US" dirty="0"/>
              <a:t>.</a:t>
            </a:r>
          </a:p>
        </p:txBody>
      </p:sp>
      <p:sp>
        <p:nvSpPr>
          <p:cNvPr id="6" name="Dreptunghi 5"/>
          <p:cNvSpPr/>
          <p:nvPr/>
        </p:nvSpPr>
        <p:spPr>
          <a:xfrm>
            <a:off x="2155371" y="2406329"/>
            <a:ext cx="5709844" cy="1815882"/>
          </a:xfrm>
          <a:prstGeom prst="rect">
            <a:avLst/>
          </a:prstGeom>
        </p:spPr>
        <p:txBody>
          <a:bodyPr wrap="square">
            <a:spAutoFit/>
          </a:bodyPr>
          <a:lstStyle/>
          <a:p>
            <a:r>
              <a:rPr lang="en-US" b="1" dirty="0" err="1"/>
              <a:t>Etapa</a:t>
            </a:r>
            <a:r>
              <a:rPr lang="en-US" b="1" dirty="0"/>
              <a:t> 4</a:t>
            </a:r>
            <a:r>
              <a:rPr lang="en-US" b="1" dirty="0" smtClean="0"/>
              <a:t>.</a:t>
            </a:r>
            <a:endParaRPr lang="ro-RO" b="1" dirty="0" smtClean="0"/>
          </a:p>
          <a:p>
            <a:endParaRPr lang="en-US" b="1" dirty="0"/>
          </a:p>
          <a:p>
            <a:pPr algn="ctr"/>
            <a:r>
              <a:rPr lang="en-US" dirty="0" err="1"/>
              <a:t>Ultima</a:t>
            </a:r>
            <a:r>
              <a:rPr lang="en-US" dirty="0"/>
              <a:t> </a:t>
            </a:r>
            <a:r>
              <a:rPr lang="en-US" dirty="0" err="1"/>
              <a:t>etapă</a:t>
            </a:r>
            <a:r>
              <a:rPr lang="en-US" dirty="0"/>
              <a:t> include </a:t>
            </a:r>
            <a:r>
              <a:rPr lang="en-US" dirty="0" err="1"/>
              <a:t>finalizarea</a:t>
            </a:r>
            <a:r>
              <a:rPr lang="en-US" dirty="0"/>
              <a:t> </a:t>
            </a:r>
            <a:r>
              <a:rPr lang="en-US" dirty="0" err="1"/>
              <a:t>rezultatelor</a:t>
            </a:r>
            <a:r>
              <a:rPr lang="en-US" dirty="0"/>
              <a:t> </a:t>
            </a:r>
            <a:r>
              <a:rPr lang="en-US" dirty="0" err="1"/>
              <a:t>proiectului</a:t>
            </a:r>
            <a:r>
              <a:rPr lang="en-US" dirty="0"/>
              <a:t> </a:t>
            </a:r>
            <a:r>
              <a:rPr lang="en-US" dirty="0" err="1"/>
              <a:t>și</a:t>
            </a:r>
            <a:r>
              <a:rPr lang="en-US" dirty="0"/>
              <a:t> </a:t>
            </a:r>
            <a:r>
              <a:rPr lang="en-US" dirty="0" err="1"/>
              <a:t>traducerea</a:t>
            </a:r>
            <a:r>
              <a:rPr lang="en-US" dirty="0"/>
              <a:t> </a:t>
            </a:r>
            <a:r>
              <a:rPr lang="en-US" dirty="0" err="1"/>
              <a:t>acestora</a:t>
            </a:r>
            <a:r>
              <a:rPr lang="en-US" dirty="0"/>
              <a:t> </a:t>
            </a:r>
            <a:r>
              <a:rPr lang="en-US" dirty="0" err="1"/>
              <a:t>în</a:t>
            </a:r>
            <a:r>
              <a:rPr lang="en-US" dirty="0"/>
              <a:t> </a:t>
            </a:r>
            <a:r>
              <a:rPr lang="en-US" dirty="0" err="1"/>
              <a:t>limbile</a:t>
            </a:r>
            <a:r>
              <a:rPr lang="en-US" dirty="0"/>
              <a:t> </a:t>
            </a:r>
            <a:r>
              <a:rPr lang="en-US" dirty="0" err="1"/>
              <a:t>partenere</a:t>
            </a:r>
            <a:r>
              <a:rPr lang="en-US" dirty="0"/>
              <a:t>. </a:t>
            </a:r>
            <a:r>
              <a:rPr lang="en-US" dirty="0" err="1"/>
              <a:t>Această</a:t>
            </a:r>
            <a:r>
              <a:rPr lang="en-US" dirty="0"/>
              <a:t> </a:t>
            </a:r>
            <a:r>
              <a:rPr lang="en-US" dirty="0" err="1"/>
              <a:t>etapă</a:t>
            </a:r>
            <a:r>
              <a:rPr lang="en-US" dirty="0"/>
              <a:t> include </a:t>
            </a:r>
            <a:r>
              <a:rPr lang="en-US" dirty="0" err="1"/>
              <a:t>și</a:t>
            </a:r>
            <a:r>
              <a:rPr lang="en-US" dirty="0"/>
              <a:t> </a:t>
            </a:r>
            <a:r>
              <a:rPr lang="en-US" dirty="0" err="1"/>
              <a:t>organizarea</a:t>
            </a:r>
            <a:r>
              <a:rPr lang="en-US" dirty="0"/>
              <a:t> de </a:t>
            </a:r>
            <a:r>
              <a:rPr lang="en-US" dirty="0" err="1"/>
              <a:t>evenimente</a:t>
            </a:r>
            <a:r>
              <a:rPr lang="en-US" dirty="0"/>
              <a:t> </a:t>
            </a:r>
            <a:r>
              <a:rPr lang="en-US" dirty="0" err="1"/>
              <a:t>multiplicatoare</a:t>
            </a:r>
            <a:r>
              <a:rPr lang="en-US" dirty="0"/>
              <a:t> </a:t>
            </a:r>
            <a:r>
              <a:rPr lang="en-US" dirty="0" err="1"/>
              <a:t>în</a:t>
            </a:r>
            <a:r>
              <a:rPr lang="en-US" dirty="0"/>
              <a:t> </a:t>
            </a:r>
            <a:r>
              <a:rPr lang="en-US" dirty="0" err="1"/>
              <a:t>toate</a:t>
            </a:r>
            <a:r>
              <a:rPr lang="en-US" dirty="0"/>
              <a:t> </a:t>
            </a:r>
            <a:r>
              <a:rPr lang="en-US" dirty="0" err="1"/>
              <a:t>țările</a:t>
            </a:r>
            <a:r>
              <a:rPr lang="en-US" dirty="0"/>
              <a:t>. </a:t>
            </a:r>
            <a:r>
              <a:rPr lang="en-US" dirty="0" err="1"/>
              <a:t>Activități</a:t>
            </a:r>
            <a:r>
              <a:rPr lang="en-US" dirty="0"/>
              <a:t> </a:t>
            </a:r>
            <a:r>
              <a:rPr lang="en-US" dirty="0" err="1"/>
              <a:t>precum</a:t>
            </a:r>
            <a:r>
              <a:rPr lang="en-US" dirty="0"/>
              <a:t> </a:t>
            </a:r>
            <a:r>
              <a:rPr lang="en-US" dirty="0" err="1"/>
              <a:t>managementul</a:t>
            </a:r>
            <a:r>
              <a:rPr lang="en-US" dirty="0"/>
              <a:t> </a:t>
            </a:r>
            <a:r>
              <a:rPr lang="en-US" dirty="0" err="1"/>
              <a:t>proiectelor</a:t>
            </a:r>
            <a:r>
              <a:rPr lang="en-US" dirty="0"/>
              <a:t>, </a:t>
            </a:r>
            <a:r>
              <a:rPr lang="en-US" dirty="0" err="1"/>
              <a:t>planificarea</a:t>
            </a:r>
            <a:r>
              <a:rPr lang="en-US" dirty="0"/>
              <a:t>, </a:t>
            </a:r>
            <a:r>
              <a:rPr lang="en-US" dirty="0" err="1"/>
              <a:t>coordonarea</a:t>
            </a:r>
            <a:r>
              <a:rPr lang="en-US" dirty="0"/>
              <a:t>, </a:t>
            </a:r>
            <a:r>
              <a:rPr lang="en-US" dirty="0" err="1"/>
              <a:t>monitorizarea</a:t>
            </a:r>
            <a:r>
              <a:rPr lang="en-US" dirty="0"/>
              <a:t>, </a:t>
            </a:r>
            <a:r>
              <a:rPr lang="en-US" dirty="0" err="1"/>
              <a:t>evaluarea</a:t>
            </a:r>
            <a:r>
              <a:rPr lang="en-US" dirty="0"/>
              <a:t>, </a:t>
            </a:r>
            <a:r>
              <a:rPr lang="en-US" dirty="0" err="1"/>
              <a:t>asigurarea</a:t>
            </a:r>
            <a:r>
              <a:rPr lang="en-US" dirty="0"/>
              <a:t> </a:t>
            </a:r>
            <a:r>
              <a:rPr lang="en-US" dirty="0" err="1"/>
              <a:t>calității</a:t>
            </a:r>
            <a:r>
              <a:rPr lang="en-US" dirty="0"/>
              <a:t> </a:t>
            </a:r>
            <a:r>
              <a:rPr lang="en-US" dirty="0" err="1"/>
              <a:t>și</a:t>
            </a:r>
            <a:r>
              <a:rPr lang="en-US" dirty="0"/>
              <a:t> </a:t>
            </a:r>
            <a:r>
              <a:rPr lang="en-US" dirty="0" err="1"/>
              <a:t>diseminarea</a:t>
            </a:r>
            <a:r>
              <a:rPr lang="en-US" dirty="0"/>
              <a:t> </a:t>
            </a:r>
            <a:r>
              <a:rPr lang="en-US" dirty="0" err="1"/>
              <a:t>vor</a:t>
            </a:r>
            <a:r>
              <a:rPr lang="en-US" dirty="0"/>
              <a:t> fi </a:t>
            </a:r>
            <a:r>
              <a:rPr lang="en-US" dirty="0" err="1"/>
              <a:t>acoperite</a:t>
            </a:r>
            <a:r>
              <a:rPr lang="en-US" dirty="0"/>
              <a:t> </a:t>
            </a:r>
            <a:r>
              <a:rPr lang="en-US" dirty="0" err="1"/>
              <a:t>în</a:t>
            </a:r>
            <a:r>
              <a:rPr lang="en-US" dirty="0"/>
              <a:t> </a:t>
            </a:r>
            <a:r>
              <a:rPr lang="en-US" dirty="0" err="1"/>
              <a:t>toate</a:t>
            </a:r>
            <a:r>
              <a:rPr lang="en-US" dirty="0"/>
              <a:t> </a:t>
            </a:r>
            <a:r>
              <a:rPr lang="en-US" dirty="0" err="1"/>
              <a:t>etapele</a:t>
            </a:r>
            <a:r>
              <a:rPr lang="en-US" dirty="0"/>
              <a:t> </a:t>
            </a:r>
            <a:r>
              <a:rPr lang="en-US" dirty="0" err="1"/>
              <a:t>proiectului</a:t>
            </a:r>
            <a:r>
              <a:rPr lang="en-US" dirty="0"/>
              <a:t>.</a:t>
            </a:r>
          </a:p>
        </p:txBody>
      </p:sp>
    </p:spTree>
    <p:extLst>
      <p:ext uri="{BB962C8B-B14F-4D97-AF65-F5344CB8AC3E}">
        <p14:creationId xmlns:p14="http://schemas.microsoft.com/office/powerpoint/2010/main" val="1213975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a:stretch>
            <a:fillRect/>
          </a:stretch>
        </p:blipFill>
        <p:spPr>
          <a:xfrm>
            <a:off x="177204" y="574430"/>
            <a:ext cx="823031" cy="274344"/>
          </a:xfrm>
          <a:prstGeom prst="rect">
            <a:avLst/>
          </a:prstGeom>
        </p:spPr>
      </p:pic>
      <p:sp>
        <p:nvSpPr>
          <p:cNvPr id="3" name="Dreptunghi 2"/>
          <p:cNvSpPr/>
          <p:nvPr/>
        </p:nvSpPr>
        <p:spPr>
          <a:xfrm>
            <a:off x="1509076" y="370048"/>
            <a:ext cx="6930102" cy="4060086"/>
          </a:xfrm>
          <a:prstGeom prst="rect">
            <a:avLst/>
          </a:prstGeom>
        </p:spPr>
        <p:txBody>
          <a:bodyPr wrap="none">
            <a:spAutoFit/>
          </a:bodyPr>
          <a:lstStyle/>
          <a:p>
            <a:pPr marL="76200">
              <a:spcBef>
                <a:spcPts val="730"/>
              </a:spcBef>
            </a:pPr>
            <a:r>
              <a:rPr lang="en-US" b="1" dirty="0" smtClean="0">
                <a:latin typeface="Microsoft Sans Serif" panose="020B0604020202020204" pitchFamily="34" charset="0"/>
                <a:ea typeface="Microsoft Sans Serif" panose="020B0604020202020204" pitchFamily="34" charset="0"/>
              </a:rPr>
              <a:t>IO1 </a:t>
            </a:r>
            <a:r>
              <a:rPr lang="ro-RO" b="1" dirty="0" smtClean="0">
                <a:latin typeface="Microsoft Sans Serif" panose="020B0604020202020204" pitchFamily="34" charset="0"/>
                <a:ea typeface="Microsoft Sans Serif" panose="020B0604020202020204" pitchFamily="34" charset="0"/>
              </a:rPr>
              <a:t>Organizație lider</a:t>
            </a:r>
            <a:r>
              <a:rPr lang="en-US" b="1" dirty="0" smtClean="0">
                <a:latin typeface="Microsoft Sans Serif" panose="020B0604020202020204" pitchFamily="34" charset="0"/>
                <a:ea typeface="Microsoft Sans Serif" panose="020B0604020202020204" pitchFamily="34" charset="0"/>
              </a:rPr>
              <a:t>: CEIG (E10053563)</a:t>
            </a:r>
          </a:p>
          <a:p>
            <a:pPr marL="76200">
              <a:spcBef>
                <a:spcPts val="730"/>
              </a:spcBef>
            </a:pPr>
            <a:endParaRPr lang="en-US" b="1" dirty="0" smtClean="0">
              <a:latin typeface="Microsoft Sans Serif" panose="020B0604020202020204" pitchFamily="34" charset="0"/>
              <a:ea typeface="Microsoft Sans Serif" panose="020B0604020202020204" pitchFamily="34" charset="0"/>
            </a:endParaRPr>
          </a:p>
          <a:p>
            <a:r>
              <a:rPr lang="en-US" b="1" dirty="0" smtClean="0">
                <a:effectLst/>
                <a:latin typeface="Microsoft Sans Serif" panose="020B0604020202020204" pitchFamily="34" charset="0"/>
                <a:ea typeface="Microsoft Sans Serif" panose="020B0604020202020204" pitchFamily="34" charset="0"/>
              </a:rPr>
              <a:t> </a:t>
            </a:r>
            <a:r>
              <a:rPr lang="ro-RO" b="1" dirty="0" smtClean="0">
                <a:effectLst/>
                <a:latin typeface="Microsoft Sans Serif" panose="020B0604020202020204" pitchFamily="34" charset="0"/>
                <a:ea typeface="Microsoft Sans Serif" panose="020B0604020202020204" pitchFamily="34" charset="0"/>
              </a:rPr>
              <a:t>Organizații participante</a:t>
            </a:r>
            <a:r>
              <a:rPr lang="en-US" b="1" dirty="0" smtClean="0">
                <a:effectLst/>
                <a:latin typeface="Microsoft Sans Serif" panose="020B0604020202020204" pitchFamily="34" charset="0"/>
                <a:ea typeface="Microsoft Sans Serif" panose="020B0604020202020204" pitchFamily="34" charset="0"/>
              </a:rPr>
              <a:t>: </a:t>
            </a:r>
          </a:p>
          <a:p>
            <a:endParaRPr lang="en-US" b="1" dirty="0" smtClean="0">
              <a:effectLst/>
              <a:latin typeface="Microsoft Sans Serif" panose="020B0604020202020204" pitchFamily="34" charset="0"/>
              <a:ea typeface="Microsoft Sans Serif" panose="020B0604020202020204" pitchFamily="34" charset="0"/>
            </a:endParaRPr>
          </a:p>
          <a:p>
            <a:r>
              <a:rPr lang="en-US" b="1" dirty="0"/>
              <a:t>AINTEK SYMVOULOI EPICHEIRISEON EFARMOGES YPSILIS TECHNOLOGIAS </a:t>
            </a:r>
          </a:p>
          <a:p>
            <a:r>
              <a:rPr lang="en-US" b="1" dirty="0"/>
              <a:t>(E10199796, GR)</a:t>
            </a:r>
          </a:p>
          <a:p>
            <a:endParaRPr lang="ro-RO" b="1" dirty="0"/>
          </a:p>
          <a:p>
            <a:r>
              <a:rPr lang="en-US" b="1" dirty="0" smtClean="0"/>
              <a:t>ZENTRALSTELLE </a:t>
            </a:r>
            <a:r>
              <a:rPr lang="en-US" b="1" dirty="0"/>
              <a:t>FUR BERUFSBILDUNG IM HANDEL EV ZBB (E10021328, DE</a:t>
            </a:r>
            <a:r>
              <a:rPr lang="en-US" b="1" dirty="0" smtClean="0"/>
              <a:t>)</a:t>
            </a:r>
          </a:p>
          <a:p>
            <a:endParaRPr lang="en-US" b="1" dirty="0" smtClean="0"/>
          </a:p>
          <a:p>
            <a:r>
              <a:rPr lang="en-US" b="1" dirty="0" smtClean="0"/>
              <a:t>KLUB </a:t>
            </a:r>
            <a:r>
              <a:rPr lang="en-US" b="1" dirty="0"/>
              <a:t>PO UPRAVLENIE NA ZNANIYA, INOVACII I STRATEGII (E10061894, BG</a:t>
            </a:r>
            <a:r>
              <a:rPr lang="en-US" b="1" dirty="0" smtClean="0"/>
              <a:t>)</a:t>
            </a:r>
          </a:p>
          <a:p>
            <a:endParaRPr lang="ro-RO" b="1" dirty="0"/>
          </a:p>
          <a:p>
            <a:r>
              <a:rPr lang="en-US" b="1" dirty="0"/>
              <a:t>Antalya Il </a:t>
            </a:r>
            <a:r>
              <a:rPr lang="en-US" b="1" dirty="0" err="1"/>
              <a:t>Milli</a:t>
            </a:r>
            <a:r>
              <a:rPr lang="en-US" b="1" dirty="0"/>
              <a:t> </a:t>
            </a:r>
            <a:r>
              <a:rPr lang="en-US" b="1" dirty="0" err="1"/>
              <a:t>Egitim</a:t>
            </a:r>
            <a:r>
              <a:rPr lang="en-US" b="1" dirty="0"/>
              <a:t> </a:t>
            </a:r>
            <a:r>
              <a:rPr lang="en-US" b="1" dirty="0" err="1"/>
              <a:t>Mudurlugu</a:t>
            </a:r>
            <a:r>
              <a:rPr lang="en-US" b="1" dirty="0"/>
              <a:t> (E10063635, TR</a:t>
            </a:r>
            <a:r>
              <a:rPr lang="en-US" b="1" dirty="0" smtClean="0"/>
              <a:t>)</a:t>
            </a:r>
          </a:p>
          <a:p>
            <a:endParaRPr lang="en-US" b="1" dirty="0" smtClean="0"/>
          </a:p>
          <a:p>
            <a:r>
              <a:rPr lang="en-US" b="1" dirty="0" smtClean="0"/>
              <a:t>CESIE </a:t>
            </a:r>
            <a:r>
              <a:rPr lang="en-US" b="1" dirty="0"/>
              <a:t>(E10109434, IT) </a:t>
            </a:r>
            <a:endParaRPr lang="en-US" b="1" dirty="0" smtClean="0"/>
          </a:p>
          <a:p>
            <a:endParaRPr lang="en-US" b="1" dirty="0" smtClean="0"/>
          </a:p>
          <a:p>
            <a:r>
              <a:rPr lang="en-US" b="1" dirty="0" smtClean="0"/>
              <a:t>MAGENTA </a:t>
            </a:r>
            <a:r>
              <a:rPr lang="en-US" b="1" dirty="0"/>
              <a:t>CONSULTORIA PROJECTS SL (E10179034, ES) </a:t>
            </a:r>
            <a:endParaRPr lang="en-US" b="1" dirty="0" smtClean="0"/>
          </a:p>
          <a:p>
            <a:endParaRPr lang="en-US" b="1" dirty="0" smtClean="0"/>
          </a:p>
          <a:p>
            <a:endParaRPr lang="ro-RO" dirty="0">
              <a:effectLst/>
              <a:latin typeface="Microsoft Sans Serif" panose="020B0604020202020204" pitchFamily="34" charset="0"/>
              <a:ea typeface="Microsoft Sans Serif" panose="020B0604020202020204" pitchFamily="34" charset="0"/>
            </a:endParaRPr>
          </a:p>
        </p:txBody>
      </p:sp>
    </p:spTree>
    <p:extLst>
      <p:ext uri="{BB962C8B-B14F-4D97-AF65-F5344CB8AC3E}">
        <p14:creationId xmlns:p14="http://schemas.microsoft.com/office/powerpoint/2010/main" val="2022827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a:stretch>
            <a:fillRect/>
          </a:stretch>
        </p:blipFill>
        <p:spPr>
          <a:xfrm>
            <a:off x="177204" y="574430"/>
            <a:ext cx="823031" cy="274344"/>
          </a:xfrm>
          <a:prstGeom prst="rect">
            <a:avLst/>
          </a:prstGeom>
        </p:spPr>
      </p:pic>
      <p:sp>
        <p:nvSpPr>
          <p:cNvPr id="10" name="Dreptunghi 9"/>
          <p:cNvSpPr/>
          <p:nvPr/>
        </p:nvSpPr>
        <p:spPr>
          <a:xfrm>
            <a:off x="1256044" y="236944"/>
            <a:ext cx="7204667" cy="707886"/>
          </a:xfrm>
          <a:prstGeom prst="rect">
            <a:avLst/>
          </a:prstGeom>
        </p:spPr>
        <p:txBody>
          <a:bodyPr wrap="square">
            <a:spAutoFit/>
          </a:bodyPr>
          <a:lstStyle/>
          <a:p>
            <a:endParaRPr lang="ro-RO" sz="1200" dirty="0"/>
          </a:p>
          <a:p>
            <a:endParaRPr lang="en-US" dirty="0"/>
          </a:p>
          <a:p>
            <a:endParaRPr lang="en-US" dirty="0"/>
          </a:p>
        </p:txBody>
      </p:sp>
      <p:sp>
        <p:nvSpPr>
          <p:cNvPr id="3" name="Dreptunghi 2"/>
          <p:cNvSpPr/>
          <p:nvPr/>
        </p:nvSpPr>
        <p:spPr>
          <a:xfrm>
            <a:off x="1189408" y="61877"/>
            <a:ext cx="7954592" cy="4708981"/>
          </a:xfrm>
          <a:prstGeom prst="rect">
            <a:avLst/>
          </a:prstGeom>
        </p:spPr>
        <p:txBody>
          <a:bodyPr wrap="square">
            <a:spAutoFit/>
          </a:bodyPr>
          <a:lstStyle/>
          <a:p>
            <a:r>
              <a:rPr lang="en-US" sz="1200" dirty="0"/>
              <a:t>IO1 Model de </a:t>
            </a:r>
            <a:r>
              <a:rPr lang="en-US" sz="1200" dirty="0" err="1"/>
              <a:t>ucenicie</a:t>
            </a:r>
            <a:r>
              <a:rPr lang="en-US" sz="1200" dirty="0"/>
              <a:t> </a:t>
            </a:r>
            <a:r>
              <a:rPr lang="en-US" sz="1200" dirty="0" err="1"/>
              <a:t>pentru</a:t>
            </a:r>
            <a:r>
              <a:rPr lang="en-US" sz="1200" dirty="0"/>
              <a:t> </a:t>
            </a:r>
            <a:r>
              <a:rPr lang="en-US" sz="1200" dirty="0" err="1"/>
              <a:t>dobândirea</a:t>
            </a:r>
            <a:r>
              <a:rPr lang="en-US" sz="1200" dirty="0"/>
              <a:t> </a:t>
            </a:r>
            <a:r>
              <a:rPr lang="en-US" sz="1200" dirty="0" err="1"/>
              <a:t>competențelor</a:t>
            </a:r>
            <a:r>
              <a:rPr lang="en-US" sz="1200" dirty="0"/>
              <a:t> de </a:t>
            </a:r>
            <a:r>
              <a:rPr lang="en-US" sz="1200" dirty="0" err="1"/>
              <a:t>rezolvare</a:t>
            </a:r>
            <a:r>
              <a:rPr lang="en-US" sz="1200" dirty="0"/>
              <a:t> a </a:t>
            </a:r>
            <a:r>
              <a:rPr lang="en-US" sz="1200" dirty="0" err="1"/>
              <a:t>problemelor</a:t>
            </a:r>
            <a:r>
              <a:rPr lang="en-US" sz="1200" dirty="0"/>
              <a:t> </a:t>
            </a:r>
            <a:r>
              <a:rPr lang="en-US" sz="1200" dirty="0" err="1"/>
              <a:t>și</a:t>
            </a:r>
            <a:r>
              <a:rPr lang="en-US" sz="1200" dirty="0"/>
              <a:t> a </a:t>
            </a:r>
            <a:r>
              <a:rPr lang="en-US" sz="1200" dirty="0" err="1"/>
              <a:t>mentalității</a:t>
            </a:r>
            <a:r>
              <a:rPr lang="en-US" sz="1200" dirty="0"/>
              <a:t> de </a:t>
            </a:r>
            <a:r>
              <a:rPr lang="en-US" sz="1200" dirty="0" err="1"/>
              <a:t>proiectare</a:t>
            </a:r>
            <a:r>
              <a:rPr lang="en-US" sz="1200" dirty="0"/>
              <a:t> Curs / curriculum – </a:t>
            </a:r>
            <a:r>
              <a:rPr lang="en-US" sz="1200" dirty="0" err="1"/>
              <a:t>Schemă</a:t>
            </a:r>
            <a:r>
              <a:rPr lang="en-US" sz="1200" dirty="0"/>
              <a:t> de </a:t>
            </a:r>
            <a:r>
              <a:rPr lang="en-US" sz="1200" dirty="0" err="1"/>
              <a:t>formare</a:t>
            </a:r>
            <a:endParaRPr lang="en-US" sz="1200" dirty="0"/>
          </a:p>
          <a:p>
            <a:r>
              <a:rPr lang="en-US" sz="1200" dirty="0"/>
              <a:t>2020-12-01…..2022-11-30</a:t>
            </a:r>
          </a:p>
          <a:p>
            <a:endParaRPr lang="ro-RO" sz="1200" dirty="0" smtClean="0"/>
          </a:p>
          <a:p>
            <a:r>
              <a:rPr lang="en-US" sz="1200" dirty="0" smtClean="0"/>
              <a:t>O1/A1 </a:t>
            </a:r>
            <a:r>
              <a:rPr lang="en-US" sz="1200" dirty="0" err="1"/>
              <a:t>Identificarea</a:t>
            </a:r>
            <a:r>
              <a:rPr lang="en-US" sz="1200" dirty="0"/>
              <a:t> </a:t>
            </a:r>
            <a:r>
              <a:rPr lang="en-US" sz="1200" dirty="0" err="1"/>
              <a:t>celor</a:t>
            </a:r>
            <a:r>
              <a:rPr lang="en-US" sz="1200" dirty="0"/>
              <a:t> </a:t>
            </a:r>
            <a:r>
              <a:rPr lang="en-US" sz="1200" dirty="0" err="1"/>
              <a:t>mai</a:t>
            </a:r>
            <a:r>
              <a:rPr lang="en-US" sz="1200" dirty="0"/>
              <a:t> </a:t>
            </a:r>
            <a:r>
              <a:rPr lang="en-US" sz="1200" dirty="0" err="1"/>
              <a:t>bune</a:t>
            </a:r>
            <a:r>
              <a:rPr lang="en-US" sz="1200" dirty="0"/>
              <a:t> </a:t>
            </a:r>
            <a:r>
              <a:rPr lang="en-US" sz="1200" dirty="0" err="1"/>
              <a:t>practici</a:t>
            </a:r>
            <a:endParaRPr lang="en-US" sz="1200" dirty="0"/>
          </a:p>
          <a:p>
            <a:r>
              <a:rPr lang="en-US" sz="1200" dirty="0"/>
              <a:t>CEIG </a:t>
            </a:r>
            <a:r>
              <a:rPr lang="en-US" sz="1200" dirty="0" err="1"/>
              <a:t>va</a:t>
            </a:r>
            <a:r>
              <a:rPr lang="en-US" sz="1200" dirty="0"/>
              <a:t> </a:t>
            </a:r>
            <a:r>
              <a:rPr lang="en-US" sz="1200" dirty="0" err="1"/>
              <a:t>proiecta</a:t>
            </a:r>
            <a:r>
              <a:rPr lang="en-US" sz="1200" dirty="0"/>
              <a:t> </a:t>
            </a:r>
            <a:r>
              <a:rPr lang="en-US" sz="1200" dirty="0" err="1"/>
              <a:t>metodologia</a:t>
            </a:r>
            <a:r>
              <a:rPr lang="en-US" sz="1200" dirty="0"/>
              <a:t> de </a:t>
            </a:r>
            <a:r>
              <a:rPr lang="en-US" sz="1200" dirty="0" err="1"/>
              <a:t>identificare</a:t>
            </a:r>
            <a:r>
              <a:rPr lang="en-US" sz="1200" dirty="0"/>
              <a:t> a </a:t>
            </a:r>
            <a:r>
              <a:rPr lang="en-US" sz="1200" dirty="0" err="1"/>
              <a:t>celor</a:t>
            </a:r>
            <a:r>
              <a:rPr lang="en-US" sz="1200" dirty="0"/>
              <a:t> </a:t>
            </a:r>
            <a:r>
              <a:rPr lang="en-US" sz="1200" dirty="0" err="1"/>
              <a:t>mai</a:t>
            </a:r>
            <a:r>
              <a:rPr lang="en-US" sz="1200" dirty="0"/>
              <a:t> </a:t>
            </a:r>
            <a:r>
              <a:rPr lang="en-US" sz="1200" dirty="0" err="1"/>
              <a:t>bune</a:t>
            </a:r>
            <a:r>
              <a:rPr lang="en-US" sz="1200" dirty="0"/>
              <a:t> </a:t>
            </a:r>
            <a:r>
              <a:rPr lang="en-US" sz="1200" dirty="0" err="1"/>
              <a:t>practici</a:t>
            </a:r>
            <a:r>
              <a:rPr lang="en-US" sz="1200" dirty="0"/>
              <a:t> </a:t>
            </a:r>
            <a:r>
              <a:rPr lang="en-US" sz="1200" dirty="0" err="1"/>
              <a:t>și</a:t>
            </a:r>
            <a:r>
              <a:rPr lang="en-US" sz="1200" dirty="0"/>
              <a:t> </a:t>
            </a:r>
            <a:r>
              <a:rPr lang="en-US" sz="1200" dirty="0" err="1"/>
              <a:t>va</a:t>
            </a:r>
            <a:r>
              <a:rPr lang="en-US" sz="1200" dirty="0"/>
              <a:t> </a:t>
            </a:r>
            <a:r>
              <a:rPr lang="en-US" sz="1200" dirty="0" err="1"/>
              <a:t>furniza</a:t>
            </a:r>
            <a:r>
              <a:rPr lang="en-US" sz="1200" dirty="0"/>
              <a:t> </a:t>
            </a:r>
            <a:r>
              <a:rPr lang="en-US" sz="1200" dirty="0" err="1"/>
              <a:t>șabloanele</a:t>
            </a:r>
            <a:r>
              <a:rPr lang="en-US" sz="1200" dirty="0"/>
              <a:t>, </a:t>
            </a:r>
            <a:r>
              <a:rPr lang="en-US" sz="1200" dirty="0" err="1"/>
              <a:t>pe</a:t>
            </a:r>
            <a:r>
              <a:rPr lang="en-US" sz="1200" dirty="0"/>
              <a:t> care </a:t>
            </a:r>
            <a:r>
              <a:rPr lang="en-US" sz="1200" dirty="0" err="1"/>
              <a:t>partenerii</a:t>
            </a:r>
            <a:r>
              <a:rPr lang="en-US" sz="1200" dirty="0"/>
              <a:t> </a:t>
            </a:r>
            <a:r>
              <a:rPr lang="en-US" sz="1200" dirty="0" err="1"/>
              <a:t>vor</a:t>
            </a:r>
            <a:r>
              <a:rPr lang="en-US" sz="1200" dirty="0"/>
              <a:t> </a:t>
            </a:r>
            <a:r>
              <a:rPr lang="en-US" sz="1200" dirty="0" err="1"/>
              <a:t>trebui</a:t>
            </a:r>
            <a:r>
              <a:rPr lang="en-US" sz="1200" dirty="0"/>
              <a:t> </a:t>
            </a:r>
            <a:r>
              <a:rPr lang="en-US" sz="1200" dirty="0" err="1"/>
              <a:t>să</a:t>
            </a:r>
            <a:r>
              <a:rPr lang="en-US" sz="1200" dirty="0"/>
              <a:t> le </a:t>
            </a:r>
            <a:r>
              <a:rPr lang="en-US" sz="1200" dirty="0" err="1"/>
              <a:t>urmeze</a:t>
            </a:r>
            <a:r>
              <a:rPr lang="en-US" sz="1200" dirty="0"/>
              <a:t> </a:t>
            </a:r>
            <a:r>
              <a:rPr lang="en-US" sz="1200" dirty="0" err="1"/>
              <a:t>pentru</a:t>
            </a:r>
            <a:r>
              <a:rPr lang="en-US" sz="1200" dirty="0"/>
              <a:t> a </a:t>
            </a:r>
            <a:r>
              <a:rPr lang="en-US" sz="1200" dirty="0" err="1"/>
              <a:t>documenta</a:t>
            </a:r>
            <a:r>
              <a:rPr lang="en-US" sz="1200" dirty="0"/>
              <a:t> </a:t>
            </a:r>
            <a:r>
              <a:rPr lang="en-US" sz="1200" dirty="0" err="1"/>
              <a:t>cel</a:t>
            </a:r>
            <a:r>
              <a:rPr lang="en-US" sz="1200" dirty="0"/>
              <a:t> </a:t>
            </a:r>
            <a:r>
              <a:rPr lang="en-US" sz="1200" dirty="0" err="1"/>
              <a:t>puțin</a:t>
            </a:r>
            <a:r>
              <a:rPr lang="en-US" sz="1200" dirty="0"/>
              <a:t> 5 </a:t>
            </a:r>
            <a:r>
              <a:rPr lang="en-US" sz="1200" dirty="0" err="1"/>
              <a:t>bune</a:t>
            </a:r>
            <a:r>
              <a:rPr lang="en-US" sz="1200" dirty="0"/>
              <a:t> </a:t>
            </a:r>
            <a:r>
              <a:rPr lang="en-US" sz="1200" dirty="0" err="1"/>
              <a:t>practici</a:t>
            </a:r>
            <a:r>
              <a:rPr lang="en-US" sz="1200" dirty="0"/>
              <a:t> per </a:t>
            </a:r>
            <a:r>
              <a:rPr lang="en-US" sz="1200" dirty="0" err="1"/>
              <a:t>țară</a:t>
            </a:r>
            <a:r>
              <a:rPr lang="en-US" sz="1200" dirty="0"/>
              <a:t>.</a:t>
            </a:r>
          </a:p>
          <a:p>
            <a:r>
              <a:rPr lang="en-US" sz="1200" dirty="0" err="1"/>
              <a:t>Identificarea</a:t>
            </a:r>
            <a:r>
              <a:rPr lang="en-US" sz="1200" dirty="0"/>
              <a:t> </a:t>
            </a:r>
            <a:r>
              <a:rPr lang="en-US" sz="1200" dirty="0" err="1"/>
              <a:t>bunelor</a:t>
            </a:r>
            <a:r>
              <a:rPr lang="en-US" sz="1200" dirty="0"/>
              <a:t> </a:t>
            </a:r>
            <a:r>
              <a:rPr lang="en-US" sz="1200" dirty="0" err="1"/>
              <a:t>practici</a:t>
            </a:r>
            <a:r>
              <a:rPr lang="en-US" sz="1200" dirty="0"/>
              <a:t> se </a:t>
            </a:r>
            <a:r>
              <a:rPr lang="en-US" sz="1200" dirty="0" err="1"/>
              <a:t>va</a:t>
            </a:r>
            <a:r>
              <a:rPr lang="en-US" sz="1200" dirty="0"/>
              <a:t> face </a:t>
            </a:r>
            <a:r>
              <a:rPr lang="en-US" sz="1200" dirty="0" err="1"/>
              <a:t>pe</a:t>
            </a:r>
            <a:r>
              <a:rPr lang="en-US" sz="1200" dirty="0"/>
              <a:t>:</a:t>
            </a:r>
          </a:p>
          <a:p>
            <a:r>
              <a:rPr lang="en-US" sz="1200" dirty="0"/>
              <a:t>-cum </a:t>
            </a:r>
            <a:r>
              <a:rPr lang="en-US" sz="1200" dirty="0" err="1"/>
              <a:t>să</a:t>
            </a:r>
            <a:r>
              <a:rPr lang="en-US" sz="1200" dirty="0"/>
              <a:t> </a:t>
            </a:r>
            <a:r>
              <a:rPr lang="en-US" sz="1200" dirty="0" err="1"/>
              <a:t>dezvolte</a:t>
            </a:r>
            <a:r>
              <a:rPr lang="en-US" sz="1200" dirty="0"/>
              <a:t> </a:t>
            </a:r>
            <a:r>
              <a:rPr lang="en-US" sz="1200" dirty="0" err="1"/>
              <a:t>abilitățile</a:t>
            </a:r>
            <a:r>
              <a:rPr lang="en-US" sz="1200" dirty="0"/>
              <a:t> de </a:t>
            </a:r>
            <a:r>
              <a:rPr lang="en-US" sz="1200" dirty="0" err="1"/>
              <a:t>rezolvare</a:t>
            </a:r>
            <a:r>
              <a:rPr lang="en-US" sz="1200" dirty="0"/>
              <a:t> a </a:t>
            </a:r>
            <a:r>
              <a:rPr lang="en-US" sz="1200" dirty="0" err="1"/>
              <a:t>problemelor</a:t>
            </a:r>
            <a:r>
              <a:rPr lang="en-US" sz="1200" dirty="0"/>
              <a:t> </a:t>
            </a:r>
            <a:r>
              <a:rPr lang="en-US" sz="1200" dirty="0" err="1"/>
              <a:t>prin</a:t>
            </a:r>
            <a:r>
              <a:rPr lang="en-US" sz="1200" dirty="0"/>
              <a:t> </a:t>
            </a:r>
            <a:r>
              <a:rPr lang="en-US" sz="1200" dirty="0" err="1"/>
              <a:t>ucenicie</a:t>
            </a:r>
            <a:endParaRPr lang="en-US" sz="1200" dirty="0"/>
          </a:p>
          <a:p>
            <a:r>
              <a:rPr lang="en-US" sz="1200" dirty="0"/>
              <a:t>-</a:t>
            </a:r>
            <a:r>
              <a:rPr lang="en-US" sz="1200" dirty="0" err="1"/>
              <a:t>metodologia</a:t>
            </a:r>
            <a:r>
              <a:rPr lang="en-US" sz="1200" dirty="0"/>
              <a:t> design thinking </a:t>
            </a:r>
            <a:r>
              <a:rPr lang="en-US" sz="1200" dirty="0" err="1"/>
              <a:t>aplicată</a:t>
            </a:r>
            <a:r>
              <a:rPr lang="en-US" sz="1200" dirty="0"/>
              <a:t> </a:t>
            </a:r>
            <a:r>
              <a:rPr lang="en-US" sz="1200" dirty="0" err="1"/>
              <a:t>în</a:t>
            </a:r>
            <a:r>
              <a:rPr lang="en-US" sz="1200" dirty="0"/>
              <a:t> Work Based Learning</a:t>
            </a:r>
          </a:p>
          <a:p>
            <a:r>
              <a:rPr lang="en-US" sz="1200" dirty="0" err="1"/>
              <a:t>Obiectivul</a:t>
            </a:r>
            <a:r>
              <a:rPr lang="en-US" sz="1200" dirty="0"/>
              <a:t> </a:t>
            </a:r>
            <a:r>
              <a:rPr lang="en-US" sz="1200" dirty="0" err="1"/>
              <a:t>este</a:t>
            </a:r>
            <a:r>
              <a:rPr lang="en-US" sz="1200" dirty="0"/>
              <a:t> </a:t>
            </a:r>
            <a:r>
              <a:rPr lang="en-US" sz="1200" dirty="0" err="1"/>
              <a:t>acela</a:t>
            </a:r>
            <a:r>
              <a:rPr lang="en-US" sz="1200" dirty="0"/>
              <a:t> de a </a:t>
            </a:r>
            <a:r>
              <a:rPr lang="en-US" sz="1200" dirty="0" err="1"/>
              <a:t>ilustra</a:t>
            </a:r>
            <a:r>
              <a:rPr lang="en-US" sz="1200" dirty="0"/>
              <a:t> </a:t>
            </a:r>
            <a:r>
              <a:rPr lang="en-US" sz="1200" dirty="0" err="1"/>
              <a:t>modul</a:t>
            </a:r>
            <a:r>
              <a:rPr lang="en-US" sz="1200" dirty="0"/>
              <a:t> de a </a:t>
            </a:r>
            <a:r>
              <a:rPr lang="en-US" sz="1200" dirty="0" err="1"/>
              <a:t>proceda</a:t>
            </a:r>
            <a:r>
              <a:rPr lang="en-US" sz="1200" dirty="0"/>
              <a:t> bine, </a:t>
            </a:r>
            <a:r>
              <a:rPr lang="en-US" sz="1200" dirty="0" err="1"/>
              <a:t>pentru</a:t>
            </a:r>
            <a:r>
              <a:rPr lang="en-US" sz="1200" dirty="0"/>
              <a:t> a </a:t>
            </a:r>
            <a:r>
              <a:rPr lang="en-US" sz="1200" dirty="0" err="1"/>
              <a:t>minimiza</a:t>
            </a:r>
            <a:r>
              <a:rPr lang="en-US" sz="1200" dirty="0"/>
              <a:t> </a:t>
            </a:r>
            <a:r>
              <a:rPr lang="en-US" sz="1200" dirty="0" err="1"/>
              <a:t>greșelile</a:t>
            </a:r>
            <a:r>
              <a:rPr lang="en-US" sz="1200" dirty="0"/>
              <a:t> </a:t>
            </a:r>
            <a:r>
              <a:rPr lang="en-US" sz="1200" dirty="0" err="1"/>
              <a:t>și</a:t>
            </a:r>
            <a:r>
              <a:rPr lang="en-US" sz="1200" dirty="0"/>
              <a:t> </a:t>
            </a:r>
            <a:r>
              <a:rPr lang="en-US" sz="1200" dirty="0" err="1"/>
              <a:t>pentru</a:t>
            </a:r>
            <a:r>
              <a:rPr lang="en-US" sz="1200" dirty="0"/>
              <a:t> a genera </a:t>
            </a:r>
            <a:r>
              <a:rPr lang="en-US" sz="1200" dirty="0" err="1"/>
              <a:t>schimbare</a:t>
            </a:r>
            <a:r>
              <a:rPr lang="en-US" sz="1200" dirty="0"/>
              <a:t> </a:t>
            </a:r>
            <a:r>
              <a:rPr lang="en-US" sz="1200" dirty="0" err="1"/>
              <a:t>prin</a:t>
            </a:r>
            <a:r>
              <a:rPr lang="en-US" sz="1200" dirty="0"/>
              <a:t> </a:t>
            </a:r>
            <a:r>
              <a:rPr lang="en-US" sz="1200" dirty="0" err="1"/>
              <a:t>adoptarea</a:t>
            </a:r>
            <a:r>
              <a:rPr lang="en-US" sz="1200" dirty="0"/>
              <a:t> </a:t>
            </a:r>
            <a:r>
              <a:rPr lang="en-US" sz="1200" dirty="0" err="1"/>
              <a:t>și</a:t>
            </a:r>
            <a:r>
              <a:rPr lang="en-US" sz="1200" dirty="0"/>
              <a:t> </a:t>
            </a:r>
            <a:r>
              <a:rPr lang="en-US" sz="1200" dirty="0" err="1"/>
              <a:t>extinderea</a:t>
            </a:r>
            <a:r>
              <a:rPr lang="en-US" sz="1200" dirty="0"/>
              <a:t> </a:t>
            </a:r>
            <a:r>
              <a:rPr lang="en-US" sz="1200" dirty="0" err="1"/>
              <a:t>practicii</a:t>
            </a:r>
            <a:r>
              <a:rPr lang="en-US" sz="1200" dirty="0"/>
              <a:t>.</a:t>
            </a:r>
          </a:p>
          <a:p>
            <a:r>
              <a:rPr lang="en-US" sz="1200" dirty="0" err="1"/>
              <a:t>Criteriu</a:t>
            </a:r>
            <a:r>
              <a:rPr lang="en-US" sz="1200" dirty="0"/>
              <a:t> de </a:t>
            </a:r>
            <a:r>
              <a:rPr lang="en-US" sz="1200" dirty="0" err="1"/>
              <a:t>referință</a:t>
            </a:r>
            <a:r>
              <a:rPr lang="en-US" sz="1200" dirty="0"/>
              <a:t>: 5 </a:t>
            </a:r>
            <a:r>
              <a:rPr lang="en-US" sz="1200" dirty="0" err="1"/>
              <a:t>bune</a:t>
            </a:r>
            <a:r>
              <a:rPr lang="en-US" sz="1200" dirty="0"/>
              <a:t> </a:t>
            </a:r>
            <a:r>
              <a:rPr lang="en-US" sz="1200" dirty="0" err="1"/>
              <a:t>practici</a:t>
            </a:r>
            <a:r>
              <a:rPr lang="en-US" sz="1200" dirty="0"/>
              <a:t> per </a:t>
            </a:r>
            <a:r>
              <a:rPr lang="en-US" sz="1200" dirty="0" err="1"/>
              <a:t>țară</a:t>
            </a:r>
            <a:endParaRPr lang="en-US" sz="1200" dirty="0"/>
          </a:p>
          <a:p>
            <a:endParaRPr lang="en-US" sz="1200" dirty="0"/>
          </a:p>
          <a:p>
            <a:r>
              <a:rPr lang="en-US" sz="1200" dirty="0"/>
              <a:t>O1/A2 </a:t>
            </a:r>
            <a:r>
              <a:rPr lang="en-US" sz="1200" dirty="0" err="1"/>
              <a:t>Organizarea</a:t>
            </a:r>
            <a:r>
              <a:rPr lang="en-US" sz="1200" dirty="0"/>
              <a:t> focus-</a:t>
            </a:r>
            <a:r>
              <a:rPr lang="en-US" sz="1200" dirty="0" err="1"/>
              <a:t>grupurilor</a:t>
            </a:r>
            <a:endParaRPr lang="en-US" sz="1200" dirty="0"/>
          </a:p>
          <a:p>
            <a:endParaRPr lang="en-US" sz="1200" dirty="0"/>
          </a:p>
          <a:p>
            <a:r>
              <a:rPr lang="en-US" sz="1200" dirty="0"/>
              <a:t>CEIG </a:t>
            </a:r>
            <a:r>
              <a:rPr lang="en-US" sz="1200" dirty="0" err="1"/>
              <a:t>va</a:t>
            </a:r>
            <a:r>
              <a:rPr lang="en-US" sz="1200" dirty="0"/>
              <a:t> </a:t>
            </a:r>
            <a:r>
              <a:rPr lang="en-US" sz="1200" dirty="0" err="1"/>
              <a:t>oferi</a:t>
            </a:r>
            <a:r>
              <a:rPr lang="en-US" sz="1200" dirty="0"/>
              <a:t> </a:t>
            </a:r>
            <a:r>
              <a:rPr lang="en-US" sz="1200" dirty="0" err="1"/>
              <a:t>metodologia</a:t>
            </a:r>
            <a:r>
              <a:rPr lang="en-US" sz="1200" dirty="0"/>
              <a:t> de </a:t>
            </a:r>
            <a:r>
              <a:rPr lang="en-US" sz="1200" dirty="0" err="1"/>
              <a:t>organizare</a:t>
            </a:r>
            <a:r>
              <a:rPr lang="en-US" sz="1200" dirty="0"/>
              <a:t> a focus-</a:t>
            </a:r>
            <a:r>
              <a:rPr lang="en-US" sz="1200" dirty="0" err="1"/>
              <a:t>grupurilor</a:t>
            </a:r>
            <a:r>
              <a:rPr lang="en-US" sz="1200" dirty="0"/>
              <a:t> </a:t>
            </a:r>
            <a:r>
              <a:rPr lang="en-US" sz="1200" dirty="0" err="1"/>
              <a:t>și</a:t>
            </a:r>
            <a:r>
              <a:rPr lang="en-US" sz="1200" dirty="0"/>
              <a:t> </a:t>
            </a:r>
            <a:r>
              <a:rPr lang="en-US" sz="1200" dirty="0" err="1"/>
              <a:t>va</a:t>
            </a:r>
            <a:r>
              <a:rPr lang="en-US" sz="1200" dirty="0"/>
              <a:t> </a:t>
            </a:r>
            <a:r>
              <a:rPr lang="en-US" sz="1200" dirty="0" err="1"/>
              <a:t>propune</a:t>
            </a:r>
            <a:r>
              <a:rPr lang="en-US" sz="1200" dirty="0"/>
              <a:t> </a:t>
            </a:r>
            <a:r>
              <a:rPr lang="en-US" sz="1200" dirty="0" err="1"/>
              <a:t>întrebările</a:t>
            </a:r>
            <a:r>
              <a:rPr lang="en-US" sz="1200" dirty="0"/>
              <a:t> de </a:t>
            </a:r>
            <a:r>
              <a:rPr lang="en-US" sz="1200" dirty="0" err="1"/>
              <a:t>bază</a:t>
            </a:r>
            <a:r>
              <a:rPr lang="en-US" sz="1200" dirty="0"/>
              <a:t> care </a:t>
            </a:r>
            <a:r>
              <a:rPr lang="en-US" sz="1200" dirty="0" err="1"/>
              <a:t>vor</a:t>
            </a:r>
            <a:r>
              <a:rPr lang="en-US" sz="1200" dirty="0"/>
              <a:t> fi </a:t>
            </a:r>
            <a:r>
              <a:rPr lang="en-US" sz="1200" dirty="0" err="1"/>
              <a:t>discutate</a:t>
            </a:r>
            <a:r>
              <a:rPr lang="en-US" sz="1200" dirty="0"/>
              <a:t> </a:t>
            </a:r>
            <a:r>
              <a:rPr lang="en-US" sz="1200" dirty="0" err="1"/>
              <a:t>în</a:t>
            </a:r>
            <a:r>
              <a:rPr lang="en-US" sz="1200" dirty="0"/>
              <a:t> </a:t>
            </a:r>
            <a:r>
              <a:rPr lang="en-US" sz="1200" dirty="0" err="1"/>
              <a:t>cadrul</a:t>
            </a:r>
            <a:r>
              <a:rPr lang="en-US" sz="1200" dirty="0"/>
              <a:t> focus-</a:t>
            </a:r>
            <a:r>
              <a:rPr lang="en-US" sz="1200" dirty="0" err="1"/>
              <a:t>grupurilor</a:t>
            </a:r>
            <a:r>
              <a:rPr lang="en-US" sz="1200" dirty="0"/>
              <a:t>.</a:t>
            </a:r>
          </a:p>
          <a:p>
            <a:r>
              <a:rPr lang="en-US" sz="1200" dirty="0" err="1"/>
              <a:t>Apoi</a:t>
            </a:r>
            <a:r>
              <a:rPr lang="en-US" sz="1200" dirty="0"/>
              <a:t>, </a:t>
            </a:r>
            <a:r>
              <a:rPr lang="en-US" sz="1200" dirty="0" err="1"/>
              <a:t>fiecare</a:t>
            </a:r>
            <a:r>
              <a:rPr lang="en-US" sz="1200" dirty="0"/>
              <a:t> </a:t>
            </a:r>
            <a:r>
              <a:rPr lang="en-US" sz="1200" dirty="0" err="1"/>
              <a:t>partener</a:t>
            </a:r>
            <a:r>
              <a:rPr lang="en-US" sz="1200" dirty="0"/>
              <a:t> </a:t>
            </a:r>
            <a:r>
              <a:rPr lang="en-US" sz="1200" dirty="0" err="1"/>
              <a:t>va</a:t>
            </a:r>
            <a:r>
              <a:rPr lang="en-US" sz="1200" dirty="0"/>
              <a:t> </a:t>
            </a:r>
            <a:r>
              <a:rPr lang="en-US" sz="1200" dirty="0" err="1"/>
              <a:t>organiza</a:t>
            </a:r>
            <a:r>
              <a:rPr lang="en-US" sz="1200" dirty="0"/>
              <a:t> </a:t>
            </a:r>
            <a:r>
              <a:rPr lang="en-US" sz="1200" dirty="0" err="1"/>
              <a:t>în</a:t>
            </a:r>
            <a:r>
              <a:rPr lang="en-US" sz="1200" dirty="0"/>
              <a:t> </a:t>
            </a:r>
            <a:r>
              <a:rPr lang="en-US" sz="1200" dirty="0" err="1"/>
              <a:t>propria</a:t>
            </a:r>
            <a:r>
              <a:rPr lang="en-US" sz="1200" dirty="0"/>
              <a:t> </a:t>
            </a:r>
            <a:r>
              <a:rPr lang="en-US" sz="1200" dirty="0" err="1"/>
              <a:t>țară</a:t>
            </a:r>
            <a:r>
              <a:rPr lang="en-US" sz="1200" dirty="0"/>
              <a:t> focus </a:t>
            </a:r>
            <a:r>
              <a:rPr lang="en-US" sz="1200" dirty="0" err="1"/>
              <a:t>grupuri</a:t>
            </a:r>
            <a:r>
              <a:rPr lang="en-US" sz="1200" dirty="0"/>
              <a:t> cu </a:t>
            </a:r>
            <a:r>
              <a:rPr lang="en-US" sz="1200" dirty="0" err="1"/>
              <a:t>diferite</a:t>
            </a:r>
            <a:r>
              <a:rPr lang="en-US" sz="1200" dirty="0"/>
              <a:t> </a:t>
            </a:r>
            <a:r>
              <a:rPr lang="en-US" sz="1200" dirty="0" err="1"/>
              <a:t>tipuri</a:t>
            </a:r>
            <a:r>
              <a:rPr lang="en-US" sz="1200" dirty="0"/>
              <a:t> de </a:t>
            </a:r>
            <a:r>
              <a:rPr lang="en-US" sz="1200" dirty="0" err="1"/>
              <a:t>experți</a:t>
            </a:r>
            <a:r>
              <a:rPr lang="en-US" sz="1200" dirty="0"/>
              <a:t> </a:t>
            </a:r>
            <a:r>
              <a:rPr lang="en-US" sz="1200" dirty="0" err="1"/>
              <a:t>în</a:t>
            </a:r>
            <a:r>
              <a:rPr lang="en-US" sz="1200" dirty="0"/>
              <a:t> </a:t>
            </a:r>
            <a:r>
              <a:rPr lang="en-US" sz="1200" dirty="0" err="1"/>
              <a:t>ucenicie</a:t>
            </a:r>
            <a:r>
              <a:rPr lang="en-US" sz="1200" dirty="0"/>
              <a:t>, </a:t>
            </a:r>
            <a:r>
              <a:rPr lang="en-US" sz="1200" dirty="0" err="1"/>
              <a:t>experți</a:t>
            </a:r>
            <a:r>
              <a:rPr lang="en-US" sz="1200" dirty="0"/>
              <a:t> </a:t>
            </a:r>
            <a:r>
              <a:rPr lang="en-US" sz="1200" dirty="0" err="1"/>
              <a:t>în</a:t>
            </a:r>
            <a:r>
              <a:rPr lang="en-US" sz="1200" dirty="0"/>
              <a:t> design thinking, </a:t>
            </a:r>
            <a:r>
              <a:rPr lang="en-US" sz="1200" dirty="0" err="1"/>
              <a:t>părți</a:t>
            </a:r>
            <a:r>
              <a:rPr lang="en-US" sz="1200" dirty="0"/>
              <a:t> </a:t>
            </a:r>
            <a:r>
              <a:rPr lang="en-US" sz="1200" dirty="0" err="1"/>
              <a:t>interesate</a:t>
            </a:r>
            <a:r>
              <a:rPr lang="en-US" sz="1200" dirty="0"/>
              <a:t>, </a:t>
            </a:r>
            <a:r>
              <a:rPr lang="en-US" sz="1200" dirty="0" err="1"/>
              <a:t>factori</a:t>
            </a:r>
            <a:r>
              <a:rPr lang="en-US" sz="1200" dirty="0"/>
              <a:t> de </a:t>
            </a:r>
            <a:r>
              <a:rPr lang="en-US" sz="1200" dirty="0" err="1"/>
              <a:t>decizie</a:t>
            </a:r>
            <a:r>
              <a:rPr lang="en-US" sz="1200" dirty="0"/>
              <a:t>, </a:t>
            </a:r>
            <a:r>
              <a:rPr lang="en-US" sz="1200" dirty="0" err="1"/>
              <a:t>formatori</a:t>
            </a:r>
            <a:r>
              <a:rPr lang="en-US" sz="1200" dirty="0"/>
              <a:t> </a:t>
            </a:r>
            <a:r>
              <a:rPr lang="en-US" sz="1200" dirty="0" err="1"/>
              <a:t>ai</a:t>
            </a:r>
            <a:r>
              <a:rPr lang="en-US" sz="1200" dirty="0"/>
              <a:t> </a:t>
            </a:r>
            <a:r>
              <a:rPr lang="en-US" sz="1200" dirty="0" err="1"/>
              <a:t>companiilor</a:t>
            </a:r>
            <a:r>
              <a:rPr lang="en-US" sz="1200" dirty="0"/>
              <a:t>, </a:t>
            </a:r>
            <a:r>
              <a:rPr lang="en-US" sz="1200" dirty="0" err="1"/>
              <a:t>formatori</a:t>
            </a:r>
            <a:r>
              <a:rPr lang="en-US" sz="1200" dirty="0"/>
              <a:t> VET, </a:t>
            </a:r>
            <a:r>
              <a:rPr lang="en-US" sz="1200" dirty="0" err="1"/>
              <a:t>proprietari</a:t>
            </a:r>
            <a:r>
              <a:rPr lang="en-US" sz="1200" dirty="0"/>
              <a:t> de </a:t>
            </a:r>
            <a:r>
              <a:rPr lang="en-US" sz="1200" dirty="0" err="1"/>
              <a:t>companii</a:t>
            </a:r>
            <a:r>
              <a:rPr lang="en-US" sz="1200" dirty="0"/>
              <a:t>, </a:t>
            </a:r>
            <a:r>
              <a:rPr lang="en-US" sz="1200" dirty="0" err="1"/>
              <a:t>oameni</a:t>
            </a:r>
            <a:r>
              <a:rPr lang="en-US" sz="1200" dirty="0"/>
              <a:t> de </a:t>
            </a:r>
            <a:r>
              <a:rPr lang="en-US" sz="1200" dirty="0" err="1"/>
              <a:t>afaceri</a:t>
            </a:r>
            <a:r>
              <a:rPr lang="en-US" sz="1200" dirty="0"/>
              <a:t> </a:t>
            </a:r>
            <a:r>
              <a:rPr lang="en-US" sz="1200" dirty="0" err="1"/>
              <a:t>și</a:t>
            </a:r>
            <a:r>
              <a:rPr lang="en-US" sz="1200" dirty="0"/>
              <a:t> </a:t>
            </a:r>
            <a:r>
              <a:rPr lang="en-US" sz="1200" dirty="0" err="1"/>
              <a:t>femei</a:t>
            </a:r>
            <a:r>
              <a:rPr lang="en-US" sz="1200" dirty="0"/>
              <a:t> de </a:t>
            </a:r>
            <a:r>
              <a:rPr lang="en-US" sz="1200" dirty="0" err="1"/>
              <a:t>afaceri</a:t>
            </a:r>
            <a:r>
              <a:rPr lang="en-US" sz="1200" dirty="0"/>
              <a:t> </a:t>
            </a:r>
            <a:r>
              <a:rPr lang="en-US" sz="1200" dirty="0" err="1"/>
              <a:t>vor</a:t>
            </a:r>
            <a:r>
              <a:rPr lang="en-US" sz="1200" dirty="0"/>
              <a:t> fi </a:t>
            </a:r>
            <a:r>
              <a:rPr lang="en-US" sz="1200" dirty="0" err="1"/>
              <a:t>invitați</a:t>
            </a:r>
            <a:r>
              <a:rPr lang="en-US" sz="1200" dirty="0"/>
              <a:t> </a:t>
            </a:r>
            <a:r>
              <a:rPr lang="en-US" sz="1200" dirty="0" err="1"/>
              <a:t>să</a:t>
            </a:r>
            <a:r>
              <a:rPr lang="en-US" sz="1200" dirty="0"/>
              <a:t> </a:t>
            </a:r>
            <a:r>
              <a:rPr lang="en-US" sz="1200" dirty="0" err="1"/>
              <a:t>participe</a:t>
            </a:r>
            <a:r>
              <a:rPr lang="en-US" sz="1200" dirty="0"/>
              <a:t>. </a:t>
            </a:r>
            <a:r>
              <a:rPr lang="en-US" sz="1200" dirty="0" err="1"/>
              <a:t>Participanții</a:t>
            </a:r>
            <a:r>
              <a:rPr lang="en-US" sz="1200" dirty="0"/>
              <a:t> la focus </a:t>
            </a:r>
            <a:r>
              <a:rPr lang="en-US" sz="1200" dirty="0" err="1"/>
              <a:t>grupuri</a:t>
            </a:r>
            <a:r>
              <a:rPr lang="en-US" sz="1200" dirty="0"/>
              <a:t> </a:t>
            </a:r>
            <a:r>
              <a:rPr lang="en-US" sz="1200" dirty="0" err="1"/>
              <a:t>vor</a:t>
            </a:r>
            <a:r>
              <a:rPr lang="en-US" sz="1200" dirty="0"/>
              <a:t> fi </a:t>
            </a:r>
            <a:r>
              <a:rPr lang="en-US" sz="1200" dirty="0" err="1"/>
              <a:t>implicați</a:t>
            </a:r>
            <a:r>
              <a:rPr lang="en-US" sz="1200" dirty="0"/>
              <a:t> </a:t>
            </a:r>
            <a:r>
              <a:rPr lang="en-US" sz="1200" dirty="0" err="1"/>
              <a:t>pentru</a:t>
            </a:r>
            <a:r>
              <a:rPr lang="en-US" sz="1200" dirty="0"/>
              <a:t> a </a:t>
            </a:r>
            <a:r>
              <a:rPr lang="en-US" sz="1200" dirty="0" err="1"/>
              <a:t>oferi</a:t>
            </a:r>
            <a:r>
              <a:rPr lang="en-US" sz="1200" dirty="0"/>
              <a:t> </a:t>
            </a:r>
            <a:r>
              <a:rPr lang="en-US" sz="1200" dirty="0" err="1"/>
              <a:t>sugestii</a:t>
            </a:r>
            <a:r>
              <a:rPr lang="en-US" sz="1200" dirty="0"/>
              <a:t> </a:t>
            </a:r>
            <a:r>
              <a:rPr lang="en-US" sz="1200" dirty="0" err="1"/>
              <a:t>și</a:t>
            </a:r>
            <a:r>
              <a:rPr lang="en-US" sz="1200" dirty="0"/>
              <a:t> </a:t>
            </a:r>
            <a:r>
              <a:rPr lang="en-US" sz="1200" dirty="0" err="1"/>
              <a:t>sfaturi</a:t>
            </a:r>
            <a:r>
              <a:rPr lang="en-US" sz="1200" dirty="0"/>
              <a:t> </a:t>
            </a:r>
            <a:r>
              <a:rPr lang="en-US" sz="1200" dirty="0" err="1"/>
              <a:t>pentru</a:t>
            </a:r>
            <a:r>
              <a:rPr lang="en-US" sz="1200" dirty="0"/>
              <a:t> </a:t>
            </a:r>
            <a:r>
              <a:rPr lang="en-US" sz="1200" dirty="0" err="1"/>
              <a:t>dezvoltarea</a:t>
            </a:r>
            <a:r>
              <a:rPr lang="en-US" sz="1200" dirty="0"/>
              <a:t> </a:t>
            </a:r>
            <a:r>
              <a:rPr lang="en-US" sz="1200" dirty="0" err="1"/>
              <a:t>modelului</a:t>
            </a:r>
            <a:r>
              <a:rPr lang="en-US" sz="1200" dirty="0"/>
              <a:t> de </a:t>
            </a:r>
            <a:r>
              <a:rPr lang="en-US" sz="1200" dirty="0" err="1"/>
              <a:t>ucenicie</a:t>
            </a:r>
            <a:r>
              <a:rPr lang="en-US" sz="1200" dirty="0"/>
              <a:t> </a:t>
            </a:r>
            <a:r>
              <a:rPr lang="en-US" sz="1200" dirty="0" err="1"/>
              <a:t>pentru</a:t>
            </a:r>
            <a:r>
              <a:rPr lang="en-US" sz="1200" dirty="0"/>
              <a:t> </a:t>
            </a:r>
            <a:r>
              <a:rPr lang="en-US" sz="1200" dirty="0" err="1"/>
              <a:t>dezvoltarea</a:t>
            </a:r>
            <a:r>
              <a:rPr lang="en-US" sz="1200" dirty="0"/>
              <a:t> </a:t>
            </a:r>
            <a:r>
              <a:rPr lang="en-US" sz="1200" dirty="0" err="1"/>
              <a:t>abilităților</a:t>
            </a:r>
            <a:r>
              <a:rPr lang="en-US" sz="1200" dirty="0"/>
              <a:t> de </a:t>
            </a:r>
            <a:r>
              <a:rPr lang="en-US" sz="1200" dirty="0" err="1"/>
              <a:t>rezolvare</a:t>
            </a:r>
            <a:r>
              <a:rPr lang="en-US" sz="1200" dirty="0"/>
              <a:t> a </a:t>
            </a:r>
            <a:r>
              <a:rPr lang="en-US" sz="1200" dirty="0" err="1"/>
              <a:t>problemelor</a:t>
            </a:r>
            <a:r>
              <a:rPr lang="en-US" sz="1200" dirty="0"/>
              <a:t> </a:t>
            </a:r>
            <a:r>
              <a:rPr lang="en-US" sz="1200" dirty="0" err="1"/>
              <a:t>prin</a:t>
            </a:r>
            <a:r>
              <a:rPr lang="en-US" sz="1200" dirty="0"/>
              <a:t> </a:t>
            </a:r>
            <a:r>
              <a:rPr lang="en-US" sz="1200" dirty="0" err="1"/>
              <a:t>gândirea</a:t>
            </a:r>
            <a:r>
              <a:rPr lang="en-US" sz="1200" dirty="0"/>
              <a:t> de design. </a:t>
            </a:r>
            <a:r>
              <a:rPr lang="en-US" sz="1200" dirty="0" err="1"/>
              <a:t>Toți</a:t>
            </a:r>
            <a:r>
              <a:rPr lang="en-US" sz="1200" dirty="0"/>
              <a:t> </a:t>
            </a:r>
            <a:r>
              <a:rPr lang="en-US" sz="1200" dirty="0" err="1"/>
              <a:t>partenerii</a:t>
            </a:r>
            <a:r>
              <a:rPr lang="en-US" sz="1200" dirty="0"/>
              <a:t> </a:t>
            </a:r>
            <a:r>
              <a:rPr lang="en-US" sz="1200" dirty="0" err="1"/>
              <a:t>vor</a:t>
            </a:r>
            <a:r>
              <a:rPr lang="en-US" sz="1200" dirty="0"/>
              <a:t> </a:t>
            </a:r>
            <a:r>
              <a:rPr lang="en-US" sz="1200" dirty="0" err="1"/>
              <a:t>contribui</a:t>
            </a:r>
            <a:r>
              <a:rPr lang="en-US" sz="1200" dirty="0"/>
              <a:t> la </a:t>
            </a:r>
            <a:r>
              <a:rPr lang="en-US" sz="1200" dirty="0" err="1"/>
              <a:t>această</a:t>
            </a:r>
            <a:r>
              <a:rPr lang="en-US" sz="1200" dirty="0"/>
              <a:t> </a:t>
            </a:r>
            <a:r>
              <a:rPr lang="en-US" sz="1200" dirty="0" err="1"/>
              <a:t>activitate</a:t>
            </a:r>
            <a:r>
              <a:rPr lang="en-US" sz="1200" dirty="0"/>
              <a:t>, </a:t>
            </a:r>
            <a:r>
              <a:rPr lang="en-US" sz="1200" dirty="0" err="1"/>
              <a:t>sprijiniți</a:t>
            </a:r>
            <a:r>
              <a:rPr lang="en-US" sz="1200" dirty="0"/>
              <a:t> de </a:t>
            </a:r>
            <a:r>
              <a:rPr lang="en-US" sz="1200" dirty="0" err="1"/>
              <a:t>partenerii</a:t>
            </a:r>
            <a:r>
              <a:rPr lang="en-US" sz="1200" dirty="0"/>
              <a:t> </a:t>
            </a:r>
            <a:r>
              <a:rPr lang="en-US" sz="1200" dirty="0" err="1"/>
              <a:t>lor</a:t>
            </a:r>
            <a:r>
              <a:rPr lang="en-US" sz="1200" dirty="0"/>
              <a:t> </a:t>
            </a:r>
            <a:r>
              <a:rPr lang="en-US" sz="1200" dirty="0" err="1"/>
              <a:t>asociați</a:t>
            </a:r>
            <a:r>
              <a:rPr lang="en-US" sz="1200" dirty="0"/>
              <a:t>.</a:t>
            </a:r>
          </a:p>
          <a:p>
            <a:r>
              <a:rPr lang="en-US" sz="1200" dirty="0"/>
              <a:t>Benchmark: 10 </a:t>
            </a:r>
            <a:r>
              <a:rPr lang="en-US" sz="1200" dirty="0" err="1"/>
              <a:t>participanți</a:t>
            </a:r>
            <a:r>
              <a:rPr lang="en-US" sz="1200" dirty="0"/>
              <a:t> per </a:t>
            </a:r>
            <a:r>
              <a:rPr lang="en-US" sz="1200" dirty="0" err="1"/>
              <a:t>țară</a:t>
            </a:r>
            <a:endParaRPr lang="en-US" sz="1200" dirty="0"/>
          </a:p>
        </p:txBody>
      </p:sp>
    </p:spTree>
    <p:extLst>
      <p:ext uri="{BB962C8B-B14F-4D97-AF65-F5344CB8AC3E}">
        <p14:creationId xmlns:p14="http://schemas.microsoft.com/office/powerpoint/2010/main" val="71276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a:stretch>
            <a:fillRect/>
          </a:stretch>
        </p:blipFill>
        <p:spPr>
          <a:xfrm>
            <a:off x="177204" y="574430"/>
            <a:ext cx="823031" cy="274344"/>
          </a:xfrm>
          <a:prstGeom prst="rect">
            <a:avLst/>
          </a:prstGeom>
        </p:spPr>
      </p:pic>
      <p:sp>
        <p:nvSpPr>
          <p:cNvPr id="4" name="Dreptunghi 3"/>
          <p:cNvSpPr/>
          <p:nvPr/>
        </p:nvSpPr>
        <p:spPr>
          <a:xfrm>
            <a:off x="1354411" y="239790"/>
            <a:ext cx="7665835" cy="4926340"/>
          </a:xfrm>
          <a:prstGeom prst="rect">
            <a:avLst/>
          </a:prstGeom>
        </p:spPr>
        <p:txBody>
          <a:bodyPr wrap="square" lIns="36000" tIns="36000" rIns="36000" bIns="36000" anchor="ctr">
            <a:spAutoFit/>
          </a:bodyPr>
          <a:lstStyle/>
          <a:p>
            <a:pPr marL="523875" marR="711835">
              <a:lnSpc>
                <a:spcPct val="121000"/>
              </a:lnSpc>
            </a:pPr>
            <a:r>
              <a:rPr lang="en-US" sz="1050" dirty="0">
                <a:latin typeface="Microsoft Sans Serif" panose="020B0604020202020204" pitchFamily="34" charset="0"/>
                <a:ea typeface="Microsoft Sans Serif" panose="020B0604020202020204" pitchFamily="34" charset="0"/>
              </a:rPr>
              <a:t> O1/A3 </a:t>
            </a:r>
            <a:r>
              <a:rPr lang="en-US" sz="1050" dirty="0" err="1">
                <a:latin typeface="Microsoft Sans Serif" panose="020B0604020202020204" pitchFamily="34" charset="0"/>
                <a:ea typeface="Microsoft Sans Serif" panose="020B0604020202020204" pitchFamily="34" charset="0"/>
              </a:rPr>
              <a:t>Dezvoltarea</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metodologiei</a:t>
            </a:r>
            <a:r>
              <a:rPr lang="en-US" sz="1050" dirty="0">
                <a:latin typeface="Microsoft Sans Serif" panose="020B0604020202020204" pitchFamily="34" charset="0"/>
                <a:ea typeface="Microsoft Sans Serif" panose="020B0604020202020204" pitchFamily="34" charset="0"/>
              </a:rPr>
              <a:t> design thinking</a:t>
            </a:r>
          </a:p>
          <a:p>
            <a:pPr marL="523875" marR="711835">
              <a:lnSpc>
                <a:spcPct val="121000"/>
              </a:lnSpc>
            </a:pPr>
            <a:r>
              <a:rPr lang="en-US" sz="1050" dirty="0" err="1">
                <a:latin typeface="Microsoft Sans Serif" panose="020B0604020202020204" pitchFamily="34" charset="0"/>
                <a:ea typeface="Microsoft Sans Serif" panose="020B0604020202020204" pitchFamily="34" charset="0"/>
              </a:rPr>
              <a:t>Va</a:t>
            </a:r>
            <a:r>
              <a:rPr lang="en-US" sz="1050" dirty="0">
                <a:latin typeface="Microsoft Sans Serif" panose="020B0604020202020204" pitchFamily="34" charset="0"/>
                <a:ea typeface="Microsoft Sans Serif" panose="020B0604020202020204" pitchFamily="34" charset="0"/>
              </a:rPr>
              <a:t> fi </a:t>
            </a:r>
            <a:r>
              <a:rPr lang="en-US" sz="1050" dirty="0" err="1">
                <a:latin typeface="Microsoft Sans Serif" panose="020B0604020202020204" pitchFamily="34" charset="0"/>
                <a:ea typeface="Microsoft Sans Serif" panose="020B0604020202020204" pitchFamily="34" charset="0"/>
              </a:rPr>
              <a:t>dezvoltată</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metodologia</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dezvoltare</a:t>
            </a:r>
            <a:r>
              <a:rPr lang="en-US" sz="1050" dirty="0">
                <a:latin typeface="Microsoft Sans Serif" panose="020B0604020202020204" pitchFamily="34" charset="0"/>
                <a:ea typeface="Microsoft Sans Serif" panose="020B0604020202020204" pitchFamily="34" charset="0"/>
              </a:rPr>
              <a:t> a </a:t>
            </a:r>
            <a:r>
              <a:rPr lang="en-US" sz="1050" dirty="0" err="1">
                <a:latin typeface="Microsoft Sans Serif" panose="020B0604020202020204" pitchFamily="34" charset="0"/>
                <a:ea typeface="Microsoft Sans Serif" panose="020B0604020202020204" pitchFamily="34" charset="0"/>
              </a:rPr>
              <a:t>abilităților</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rezolvare</a:t>
            </a:r>
            <a:r>
              <a:rPr lang="en-US" sz="1050" dirty="0">
                <a:latin typeface="Microsoft Sans Serif" panose="020B0604020202020204" pitchFamily="34" charset="0"/>
                <a:ea typeface="Microsoft Sans Serif" panose="020B0604020202020204" pitchFamily="34" charset="0"/>
              </a:rPr>
              <a:t> a </a:t>
            </a:r>
            <a:r>
              <a:rPr lang="en-US" sz="1050" dirty="0" err="1">
                <a:latin typeface="Microsoft Sans Serif" panose="020B0604020202020204" pitchFamily="34" charset="0"/>
                <a:ea typeface="Microsoft Sans Serif" panose="020B0604020202020204" pitchFamily="34" charset="0"/>
              </a:rPr>
              <a:t>problemelor</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prin</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proiectare</a:t>
            </a:r>
            <a:r>
              <a:rPr lang="en-US" sz="1050" dirty="0">
                <a:latin typeface="Microsoft Sans Serif" panose="020B0604020202020204" pitchFamily="34" charset="0"/>
                <a:ea typeface="Microsoft Sans Serif" panose="020B0604020202020204" pitchFamily="34" charset="0"/>
              </a:rPr>
              <a:t>. </a:t>
            </a:r>
            <a:r>
              <a:rPr lang="en-US" sz="1050" dirty="0" smtClean="0">
                <a:latin typeface="Microsoft Sans Serif" panose="020B0604020202020204" pitchFamily="34" charset="0"/>
                <a:ea typeface="Microsoft Sans Serif" panose="020B0604020202020204" pitchFamily="34" charset="0"/>
              </a:rPr>
              <a:t>Ace</a:t>
            </a:r>
            <a:r>
              <a:rPr lang="ro-RO" sz="1050" dirty="0" smtClean="0">
                <a:latin typeface="Microsoft Sans Serif" panose="020B0604020202020204" pitchFamily="34" charset="0"/>
                <a:ea typeface="Microsoft Sans Serif" panose="020B0604020202020204" pitchFamily="34" charset="0"/>
              </a:rPr>
              <a:t>a</a:t>
            </a:r>
            <a:r>
              <a:rPr lang="en-US" sz="1050" dirty="0" err="1" smtClean="0">
                <a:latin typeface="Microsoft Sans Serif" panose="020B0604020202020204" pitchFamily="34" charset="0"/>
                <a:ea typeface="Microsoft Sans Serif" panose="020B0604020202020204" pitchFamily="34" charset="0"/>
              </a:rPr>
              <a:t>sta</a:t>
            </a:r>
            <a:r>
              <a:rPr lang="en-US" sz="1050" dirty="0" smtClean="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va</a:t>
            </a:r>
            <a:r>
              <a:rPr lang="en-US" sz="1050" dirty="0">
                <a:latin typeface="Microsoft Sans Serif" panose="020B0604020202020204" pitchFamily="34" charset="0"/>
                <a:ea typeface="Microsoft Sans Serif" panose="020B0604020202020204" pitchFamily="34" charset="0"/>
              </a:rPr>
              <a:t> include </a:t>
            </a:r>
            <a:r>
              <a:rPr lang="en-US" sz="1050" dirty="0" err="1">
                <a:latin typeface="Microsoft Sans Serif" panose="020B0604020202020204" pitchFamily="34" charset="0"/>
                <a:ea typeface="Microsoft Sans Serif" panose="020B0604020202020204" pitchFamily="34" charset="0"/>
              </a:rPr>
              <a:t>informații</a:t>
            </a:r>
            <a:r>
              <a:rPr lang="en-US" sz="1050" dirty="0">
                <a:latin typeface="Microsoft Sans Serif" panose="020B0604020202020204" pitchFamily="34" charset="0"/>
                <a:ea typeface="Microsoft Sans Serif" panose="020B0604020202020204" pitchFamily="34" charset="0"/>
              </a:rPr>
              <a:t> practice </a:t>
            </a:r>
            <a:r>
              <a:rPr lang="en-US" sz="1050" dirty="0" err="1">
                <a:latin typeface="Microsoft Sans Serif" panose="020B0604020202020204" pitchFamily="34" charset="0"/>
                <a:ea typeface="Microsoft Sans Serif" panose="020B0604020202020204" pitchFamily="34" charset="0"/>
              </a:rPr>
              <a:t>despre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rolul</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trainerului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etapele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gândirii</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proiectare</a:t>
            </a:r>
            <a:r>
              <a:rPr lang="en-US" sz="1050" dirty="0">
                <a:latin typeface="Microsoft Sans Serif" panose="020B0604020202020204" pitchFamily="34" charset="0"/>
                <a:ea typeface="Microsoft Sans Serif" panose="020B0604020202020204" pitchFamily="34" charset="0"/>
              </a:rPr>
              <a:t>, </a:t>
            </a:r>
            <a:r>
              <a:rPr lang="en-US" sz="1050" dirty="0" err="1" smtClean="0">
                <a:latin typeface="Microsoft Sans Serif" panose="020B0604020202020204" pitchFamily="34" charset="0"/>
                <a:ea typeface="Microsoft Sans Serif" panose="020B0604020202020204" pitchFamily="34" charset="0"/>
              </a:rPr>
              <a:t>abilitățile</a:t>
            </a:r>
            <a:r>
              <a:rPr lang="en-US" sz="1050" dirty="0" smtClean="0">
                <a:latin typeface="Microsoft Sans Serif" panose="020B0604020202020204" pitchFamily="34" charset="0"/>
                <a:ea typeface="Microsoft Sans Serif" panose="020B0604020202020204" pitchFamily="34" charset="0"/>
              </a:rPr>
              <a:t>/</a:t>
            </a:r>
            <a:r>
              <a:rPr lang="en-US" sz="1050" dirty="0" err="1" smtClean="0">
                <a:latin typeface="Microsoft Sans Serif" panose="020B0604020202020204" pitchFamily="34" charset="0"/>
                <a:ea typeface="Microsoft Sans Serif" panose="020B0604020202020204" pitchFamily="34" charset="0"/>
              </a:rPr>
              <a:t>competențele</a:t>
            </a:r>
            <a:r>
              <a:rPr lang="en-US" sz="1050" dirty="0" smtClean="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necesare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modalități</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promovare</a:t>
            </a:r>
            <a:r>
              <a:rPr lang="en-US" sz="1050" dirty="0">
                <a:latin typeface="Microsoft Sans Serif" panose="020B0604020202020204" pitchFamily="34" charset="0"/>
                <a:ea typeface="Microsoft Sans Serif" panose="020B0604020202020204" pitchFamily="34" charset="0"/>
              </a:rPr>
              <a:t> a </a:t>
            </a:r>
            <a:r>
              <a:rPr lang="en-US" sz="1050" dirty="0" err="1">
                <a:latin typeface="Microsoft Sans Serif" panose="020B0604020202020204" pitchFamily="34" charset="0"/>
                <a:ea typeface="Microsoft Sans Serif" panose="020B0604020202020204" pitchFamily="34" charset="0"/>
              </a:rPr>
              <a:t>acestora</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metodologia</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învățare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bazată</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probleme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și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modul</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încorporare</a:t>
            </a:r>
            <a:r>
              <a:rPr lang="en-US" sz="1050" dirty="0">
                <a:latin typeface="Microsoft Sans Serif" panose="020B0604020202020204" pitchFamily="34" charset="0"/>
                <a:ea typeface="Microsoft Sans Serif" panose="020B0604020202020204" pitchFamily="34" charset="0"/>
              </a:rPr>
              <a:t> a </a:t>
            </a:r>
            <a:r>
              <a:rPr lang="en-US" sz="1050" dirty="0" err="1">
                <a:latin typeface="Microsoft Sans Serif" panose="020B0604020202020204" pitchFamily="34" charset="0"/>
                <a:ea typeface="Microsoft Sans Serif" panose="020B0604020202020204" pitchFamily="34" charset="0"/>
              </a:rPr>
              <a:t>acesteia</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activități</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realizat</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metode</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evaluare</a:t>
            </a:r>
            <a:endParaRPr lang="en-US" sz="1050" dirty="0">
              <a:latin typeface="Microsoft Sans Serif" panose="020B0604020202020204" pitchFamily="34" charset="0"/>
              <a:ea typeface="Microsoft Sans Serif" panose="020B0604020202020204" pitchFamily="34" charset="0"/>
            </a:endParaRPr>
          </a:p>
          <a:p>
            <a:pPr marL="523875" marR="711835">
              <a:lnSpc>
                <a:spcPct val="121000"/>
              </a:lnSpc>
            </a:pPr>
            <a:endParaRPr lang="en-US" sz="1050" dirty="0">
              <a:latin typeface="Microsoft Sans Serif" panose="020B0604020202020204" pitchFamily="34" charset="0"/>
              <a:ea typeface="Microsoft Sans Serif" panose="020B0604020202020204" pitchFamily="34" charset="0"/>
            </a:endParaRPr>
          </a:p>
          <a:p>
            <a:pPr marL="523875" marR="711835">
              <a:lnSpc>
                <a:spcPct val="121000"/>
              </a:lnSpc>
            </a:pPr>
            <a:r>
              <a:rPr lang="en-US" sz="1050" dirty="0">
                <a:latin typeface="Microsoft Sans Serif" panose="020B0604020202020204" pitchFamily="34" charset="0"/>
                <a:ea typeface="Microsoft Sans Serif" panose="020B0604020202020204" pitchFamily="34" charset="0"/>
              </a:rPr>
              <a:t>            O1/A4 </a:t>
            </a:r>
            <a:r>
              <a:rPr lang="en-US" sz="1050" dirty="0" err="1">
                <a:latin typeface="Microsoft Sans Serif" panose="020B0604020202020204" pitchFamily="34" charset="0"/>
                <a:ea typeface="Microsoft Sans Serif" panose="020B0604020202020204" pitchFamily="34" charset="0"/>
              </a:rPr>
              <a:t>Elaborarea</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unui</a:t>
            </a:r>
            <a:r>
              <a:rPr lang="en-US" sz="1050" dirty="0">
                <a:latin typeface="Microsoft Sans Serif" panose="020B0604020202020204" pitchFamily="34" charset="0"/>
                <a:ea typeface="Microsoft Sans Serif" panose="020B0604020202020204" pitchFamily="34" charset="0"/>
              </a:rPr>
              <a:t> model de </a:t>
            </a:r>
            <a:r>
              <a:rPr lang="en-US" sz="1050" dirty="0" err="1">
                <a:latin typeface="Microsoft Sans Serif" panose="020B0604020202020204" pitchFamily="34" charset="0"/>
                <a:ea typeface="Microsoft Sans Serif" panose="020B0604020202020204" pitchFamily="34" charset="0"/>
              </a:rPr>
              <a:t>ucenicie</a:t>
            </a:r>
            <a:endParaRPr lang="en-US" sz="1050" dirty="0">
              <a:latin typeface="Microsoft Sans Serif" panose="020B0604020202020204" pitchFamily="34" charset="0"/>
              <a:ea typeface="Microsoft Sans Serif" panose="020B0604020202020204" pitchFamily="34" charset="0"/>
            </a:endParaRPr>
          </a:p>
          <a:p>
            <a:pPr marL="523875" marR="711835">
              <a:lnSpc>
                <a:spcPct val="121000"/>
              </a:lnSpc>
            </a:pPr>
            <a:r>
              <a:rPr lang="en-US" sz="1050" dirty="0" err="1">
                <a:latin typeface="Microsoft Sans Serif" panose="020B0604020202020204" pitchFamily="34" charset="0"/>
                <a:ea typeface="Microsoft Sans Serif" panose="020B0604020202020204" pitchFamily="34" charset="0"/>
              </a:rPr>
              <a:t>După</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proiectarea</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metodologiei</a:t>
            </a:r>
            <a:r>
              <a:rPr lang="en-US" sz="1050" dirty="0">
                <a:latin typeface="Microsoft Sans Serif" panose="020B0604020202020204" pitchFamily="34" charset="0"/>
                <a:ea typeface="Microsoft Sans Serif" panose="020B0604020202020204" pitchFamily="34" charset="0"/>
              </a:rPr>
              <a:t>, CEIG </a:t>
            </a:r>
            <a:r>
              <a:rPr lang="en-US" sz="1050" dirty="0" err="1">
                <a:latin typeface="Microsoft Sans Serif" panose="020B0604020202020204" pitchFamily="34" charset="0"/>
                <a:ea typeface="Microsoft Sans Serif" panose="020B0604020202020204" pitchFamily="34" charset="0"/>
              </a:rPr>
              <a:t>și</a:t>
            </a:r>
            <a:r>
              <a:rPr lang="en-US" sz="1050" dirty="0">
                <a:latin typeface="Microsoft Sans Serif" panose="020B0604020202020204" pitchFamily="34" charset="0"/>
                <a:ea typeface="Microsoft Sans Serif" panose="020B0604020202020204" pitchFamily="34" charset="0"/>
              </a:rPr>
              <a:t> KISMC </a:t>
            </a:r>
            <a:r>
              <a:rPr lang="en-US" sz="1050" dirty="0" err="1">
                <a:latin typeface="Microsoft Sans Serif" panose="020B0604020202020204" pitchFamily="34" charset="0"/>
                <a:ea typeface="Microsoft Sans Serif" panose="020B0604020202020204" pitchFamily="34" charset="0"/>
              </a:rPr>
              <a:t>vor</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dezvolta</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modelul</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ucenicie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Modelul</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va</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defini</a:t>
            </a:r>
            <a:r>
              <a:rPr lang="en-US" sz="1050" dirty="0">
                <a:latin typeface="Microsoft Sans Serif" panose="020B0604020202020204" pitchFamily="34" charset="0"/>
                <a:ea typeface="Microsoft Sans Serif" panose="020B0604020202020204" pitchFamily="34" charset="0"/>
              </a:rPr>
              <a:t>:</a:t>
            </a:r>
          </a:p>
          <a:p>
            <a:pPr marL="523875" marR="711835">
              <a:lnSpc>
                <a:spcPct val="121000"/>
              </a:lnSpc>
            </a:pPr>
            <a:r>
              <a:rPr lang="en-US" sz="1050" dirty="0" err="1">
                <a:latin typeface="Microsoft Sans Serif" panose="020B0604020202020204" pitchFamily="34" charset="0"/>
                <a:ea typeface="Microsoft Sans Serif" panose="020B0604020202020204" pitchFamily="34" charset="0"/>
              </a:rPr>
              <a:t>Obiectivele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și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grupurile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țintă</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părțile</a:t>
            </a:r>
            <a:r>
              <a:rPr lang="en-US" sz="1050" dirty="0">
                <a:latin typeface="Microsoft Sans Serif" panose="020B0604020202020204" pitchFamily="34" charset="0"/>
                <a:ea typeface="Microsoft Sans Serif" panose="020B0604020202020204" pitchFamily="34" charset="0"/>
              </a:rPr>
              <a:t> implicate </a:t>
            </a:r>
            <a:r>
              <a:rPr lang="en-US" sz="1050" dirty="0" err="1">
                <a:latin typeface="Microsoft Sans Serif" panose="020B0604020202020204" pitchFamily="34" charset="0"/>
                <a:ea typeface="Microsoft Sans Serif" panose="020B0604020202020204" pitchFamily="34" charset="0"/>
              </a:rPr>
              <a:t>și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responsabilitățile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acestora</a:t>
            </a:r>
            <a:endParaRPr lang="en-US" sz="1050" dirty="0">
              <a:latin typeface="Microsoft Sans Serif" panose="020B0604020202020204" pitchFamily="34" charset="0"/>
              <a:ea typeface="Microsoft Sans Serif" panose="020B0604020202020204" pitchFamily="34" charset="0"/>
            </a:endParaRPr>
          </a:p>
          <a:p>
            <a:pPr marL="523875" marR="711835">
              <a:lnSpc>
                <a:spcPct val="121000"/>
              </a:lnSpc>
            </a:pPr>
            <a:r>
              <a:rPr lang="en-US" sz="1050" dirty="0" err="1">
                <a:latin typeface="Microsoft Sans Serif" panose="020B0604020202020204" pitchFamily="34" charset="0"/>
                <a:ea typeface="Microsoft Sans Serif" panose="020B0604020202020204" pitchFamily="34" charset="0"/>
              </a:rPr>
              <a:t>Metodologie</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aplicare</a:t>
            </a:r>
            <a:r>
              <a:rPr lang="en-US" sz="1050" dirty="0">
                <a:latin typeface="Microsoft Sans Serif" panose="020B0604020202020204" pitchFamily="34" charset="0"/>
                <a:ea typeface="Microsoft Sans Serif" panose="020B0604020202020204" pitchFamily="34" charset="0"/>
              </a:rPr>
              <a:t> a </a:t>
            </a:r>
            <a:r>
              <a:rPr lang="en-US" sz="1050" dirty="0" err="1">
                <a:latin typeface="Microsoft Sans Serif" panose="020B0604020202020204" pitchFamily="34" charset="0"/>
                <a:ea typeface="Microsoft Sans Serif" panose="020B0604020202020204" pitchFamily="34" charset="0"/>
              </a:rPr>
              <a:t>învățării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bazate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probleme</a:t>
            </a:r>
            <a:endParaRPr lang="en-US" sz="1050" dirty="0">
              <a:latin typeface="Microsoft Sans Serif" panose="020B0604020202020204" pitchFamily="34" charset="0"/>
              <a:ea typeface="Microsoft Sans Serif" panose="020B0604020202020204" pitchFamily="34" charset="0"/>
            </a:endParaRPr>
          </a:p>
          <a:p>
            <a:pPr marL="523875" marR="711835">
              <a:lnSpc>
                <a:spcPct val="121000"/>
              </a:lnSpc>
            </a:pPr>
            <a:r>
              <a:rPr lang="en-US" sz="1050" dirty="0" err="1">
                <a:latin typeface="Microsoft Sans Serif" panose="020B0604020202020204" pitchFamily="34" charset="0"/>
                <a:ea typeface="Microsoft Sans Serif" panose="020B0604020202020204" pitchFamily="34" charset="0"/>
              </a:rPr>
              <a:t>Grila</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competențe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pentru</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abilitățile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și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competențele</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rezolvare</a:t>
            </a:r>
            <a:r>
              <a:rPr lang="en-US" sz="1050" dirty="0">
                <a:latin typeface="Microsoft Sans Serif" panose="020B0604020202020204" pitchFamily="34" charset="0"/>
                <a:ea typeface="Microsoft Sans Serif" panose="020B0604020202020204" pitchFamily="34" charset="0"/>
              </a:rPr>
              <a:t> a </a:t>
            </a:r>
            <a:r>
              <a:rPr lang="en-US" sz="1050" dirty="0" err="1">
                <a:latin typeface="Microsoft Sans Serif" panose="020B0604020202020204" pitchFamily="34" charset="0"/>
                <a:ea typeface="Microsoft Sans Serif" panose="020B0604020202020204" pitchFamily="34" charset="0"/>
              </a:rPr>
              <a:t>problemelor</a:t>
            </a:r>
            <a:r>
              <a:rPr lang="en-US" sz="1050" dirty="0">
                <a:latin typeface="Microsoft Sans Serif" panose="020B0604020202020204" pitchFamily="34" charset="0"/>
                <a:ea typeface="Microsoft Sans Serif" panose="020B0604020202020204" pitchFamily="34" charset="0"/>
              </a:rPr>
              <a:t> care </a:t>
            </a:r>
            <a:r>
              <a:rPr lang="en-US" sz="1050" dirty="0" err="1">
                <a:latin typeface="Microsoft Sans Serif" panose="020B0604020202020204" pitchFamily="34" charset="0"/>
                <a:ea typeface="Microsoft Sans Serif" panose="020B0604020202020204" pitchFamily="34" charset="0"/>
              </a:rPr>
              <a:t>trebuie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dobândite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în</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fiecare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etapă</a:t>
            </a:r>
            <a:r>
              <a:rPr lang="en-US" sz="1050" dirty="0">
                <a:latin typeface="Microsoft Sans Serif" panose="020B0604020202020204" pitchFamily="34" charset="0"/>
                <a:ea typeface="Microsoft Sans Serif" panose="020B0604020202020204" pitchFamily="34" charset="0"/>
              </a:rPr>
              <a:t> a </a:t>
            </a:r>
            <a:r>
              <a:rPr lang="en-US" sz="1050" dirty="0" err="1">
                <a:latin typeface="Microsoft Sans Serif" panose="020B0604020202020204" pitchFamily="34" charset="0"/>
                <a:ea typeface="Microsoft Sans Serif" panose="020B0604020202020204" pitchFamily="34" charset="0"/>
              </a:rPr>
              <a:t>metodologiei</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gândire</a:t>
            </a:r>
            <a:r>
              <a:rPr lang="en-US" sz="1050" dirty="0">
                <a:latin typeface="Microsoft Sans Serif" panose="020B0604020202020204" pitchFamily="34" charset="0"/>
                <a:ea typeface="Microsoft Sans Serif" panose="020B0604020202020204" pitchFamily="34" charset="0"/>
              </a:rPr>
              <a:t> a </a:t>
            </a:r>
            <a:r>
              <a:rPr lang="en-US" sz="1050" dirty="0" err="1">
                <a:latin typeface="Microsoft Sans Serif" panose="020B0604020202020204" pitchFamily="34" charset="0"/>
                <a:ea typeface="Microsoft Sans Serif" panose="020B0604020202020204" pitchFamily="34" charset="0"/>
              </a:rPr>
              <a:t>designului</a:t>
            </a:r>
            <a:endParaRPr lang="en-US" sz="1050" dirty="0">
              <a:latin typeface="Microsoft Sans Serif" panose="020B0604020202020204" pitchFamily="34" charset="0"/>
              <a:ea typeface="Microsoft Sans Serif" panose="020B0604020202020204" pitchFamily="34" charset="0"/>
            </a:endParaRPr>
          </a:p>
          <a:p>
            <a:pPr marL="523875" marR="711835">
              <a:lnSpc>
                <a:spcPct val="121000"/>
              </a:lnSpc>
            </a:pPr>
            <a:r>
              <a:rPr lang="en-US" sz="1050" dirty="0" err="1">
                <a:latin typeface="Microsoft Sans Serif" panose="020B0604020202020204" pitchFamily="34" charset="0"/>
                <a:ea typeface="Microsoft Sans Serif" panose="020B0604020202020204" pitchFamily="34" charset="0"/>
              </a:rPr>
              <a:t>Metodologie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și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instrumente</a:t>
            </a:r>
            <a:r>
              <a:rPr lang="en-US" sz="1050" dirty="0">
                <a:latin typeface="Microsoft Sans Serif" panose="020B0604020202020204" pitchFamily="34" charset="0"/>
                <a:ea typeface="Microsoft Sans Serif" panose="020B0604020202020204" pitchFamily="34" charset="0"/>
              </a:rPr>
              <a:t> practice de </a:t>
            </a:r>
            <a:r>
              <a:rPr lang="en-US" sz="1050" dirty="0" err="1">
                <a:latin typeface="Microsoft Sans Serif" panose="020B0604020202020204" pitchFamily="34" charset="0"/>
                <a:ea typeface="Microsoft Sans Serif" panose="020B0604020202020204" pitchFamily="34" charset="0"/>
              </a:rPr>
              <a:t>planificare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implementare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și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monitorizare</a:t>
            </a:r>
            <a:r>
              <a:rPr lang="en-US" sz="1050" dirty="0">
                <a:latin typeface="Microsoft Sans Serif" panose="020B0604020202020204" pitchFamily="34" charset="0"/>
                <a:ea typeface="Microsoft Sans Serif" panose="020B0604020202020204" pitchFamily="34" charset="0"/>
              </a:rPr>
              <a:t> a </a:t>
            </a:r>
            <a:r>
              <a:rPr lang="en-US" sz="1050" dirty="0" err="1">
                <a:latin typeface="Microsoft Sans Serif" panose="020B0604020202020204" pitchFamily="34" charset="0"/>
                <a:ea typeface="Microsoft Sans Serif" panose="020B0604020202020204" pitchFamily="34" charset="0"/>
              </a:rPr>
              <a:t>modelului</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ucenicie</a:t>
            </a:r>
            <a:endParaRPr lang="en-US" sz="1050" dirty="0">
              <a:latin typeface="Microsoft Sans Serif" panose="020B0604020202020204" pitchFamily="34" charset="0"/>
              <a:ea typeface="Microsoft Sans Serif" panose="020B0604020202020204" pitchFamily="34" charset="0"/>
            </a:endParaRPr>
          </a:p>
          <a:p>
            <a:pPr marL="523875" marR="711835">
              <a:lnSpc>
                <a:spcPct val="121000"/>
              </a:lnSpc>
            </a:pPr>
            <a:endParaRPr lang="en-US" sz="1050" dirty="0">
              <a:latin typeface="Microsoft Sans Serif" panose="020B0604020202020204" pitchFamily="34" charset="0"/>
              <a:ea typeface="Microsoft Sans Serif" panose="020B0604020202020204" pitchFamily="34" charset="0"/>
            </a:endParaRPr>
          </a:p>
          <a:p>
            <a:pPr marL="523875" marR="711835">
              <a:lnSpc>
                <a:spcPct val="121000"/>
              </a:lnSpc>
            </a:pPr>
            <a:r>
              <a:rPr lang="en-US" sz="1050" dirty="0">
                <a:latin typeface="Microsoft Sans Serif" panose="020B0604020202020204" pitchFamily="34" charset="0"/>
                <a:ea typeface="Microsoft Sans Serif" panose="020B0604020202020204" pitchFamily="34" charset="0"/>
              </a:rPr>
              <a:t>O1/A5 </a:t>
            </a:r>
            <a:r>
              <a:rPr lang="en-US" sz="1050" dirty="0" err="1">
                <a:latin typeface="Microsoft Sans Serif" panose="020B0604020202020204" pitchFamily="34" charset="0"/>
                <a:ea typeface="Microsoft Sans Serif" panose="020B0604020202020204" pitchFamily="34" charset="0"/>
              </a:rPr>
              <a:t>Experimentare</a:t>
            </a:r>
            <a:r>
              <a:rPr lang="en-US" sz="1050" dirty="0">
                <a:latin typeface="Microsoft Sans Serif" panose="020B0604020202020204" pitchFamily="34" charset="0"/>
                <a:ea typeface="Microsoft Sans Serif" panose="020B0604020202020204" pitchFamily="34" charset="0"/>
              </a:rPr>
              <a:t> pilot</a:t>
            </a:r>
          </a:p>
          <a:p>
            <a:pPr marL="523875" marR="711835">
              <a:lnSpc>
                <a:spcPct val="121000"/>
              </a:lnSpc>
            </a:pPr>
            <a:r>
              <a:rPr lang="en-US" sz="1050" dirty="0" err="1">
                <a:latin typeface="Microsoft Sans Serif" panose="020B0604020202020204" pitchFamily="34" charset="0"/>
                <a:ea typeface="Microsoft Sans Serif" panose="020B0604020202020204" pitchFamily="34" charset="0"/>
              </a:rPr>
              <a:t>Partenerii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vor</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organiza</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apoi</a:t>
            </a:r>
            <a:r>
              <a:rPr lang="en-US" sz="1050" dirty="0">
                <a:latin typeface="Microsoft Sans Serif" panose="020B0604020202020204" pitchFamily="34" charset="0"/>
                <a:ea typeface="Microsoft Sans Serif" panose="020B0604020202020204" pitchFamily="34" charset="0"/>
              </a:rPr>
              <a:t> </a:t>
            </a:r>
            <a:r>
              <a:rPr lang="en-US" sz="1050" dirty="0" err="1" smtClean="0">
                <a:latin typeface="Microsoft Sans Serif" panose="020B0604020202020204" pitchFamily="34" charset="0"/>
                <a:ea typeface="Microsoft Sans Serif" panose="020B0604020202020204" pitchFamily="34" charset="0"/>
              </a:rPr>
              <a:t>pilo</a:t>
            </a:r>
            <a:r>
              <a:rPr lang="ro-RO" sz="1050" dirty="0" smtClean="0">
                <a:latin typeface="Microsoft Sans Serif" panose="020B0604020202020204" pitchFamily="34" charset="0"/>
                <a:ea typeface="Microsoft Sans Serif" panose="020B0604020202020204" pitchFamily="34" charset="0"/>
              </a:rPr>
              <a:t>tarea</a:t>
            </a:r>
            <a:r>
              <a:rPr lang="en-US" sz="1050" dirty="0" smtClean="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în</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țările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lor</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pentru</a:t>
            </a:r>
            <a:r>
              <a:rPr lang="en-US" sz="1050" dirty="0">
                <a:latin typeface="Microsoft Sans Serif" panose="020B0604020202020204" pitchFamily="34" charset="0"/>
                <a:ea typeface="Microsoft Sans Serif" panose="020B0604020202020204" pitchFamily="34" charset="0"/>
              </a:rPr>
              <a:t> a </a:t>
            </a:r>
            <a:r>
              <a:rPr lang="en-US" sz="1050" dirty="0" err="1">
                <a:latin typeface="Microsoft Sans Serif" panose="020B0604020202020204" pitchFamily="34" charset="0"/>
                <a:ea typeface="Microsoft Sans Serif" panose="020B0604020202020204" pitchFamily="34" charset="0"/>
              </a:rPr>
              <a:t>testa</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și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valida</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modelul</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dezvoltat</a:t>
            </a:r>
            <a:r>
              <a:rPr lang="en-US" sz="1050" dirty="0">
                <a:latin typeface="Microsoft Sans Serif" panose="020B0604020202020204" pitchFamily="34" charset="0"/>
                <a:ea typeface="Microsoft Sans Serif" panose="020B0604020202020204" pitchFamily="34" charset="0"/>
              </a:rPr>
              <a:t>.</a:t>
            </a:r>
          </a:p>
          <a:p>
            <a:pPr marL="523875" marR="711835">
              <a:lnSpc>
                <a:spcPct val="121000"/>
              </a:lnSpc>
            </a:pPr>
            <a:r>
              <a:rPr lang="en-US" sz="1050" dirty="0" err="1">
                <a:latin typeface="Microsoft Sans Serif" panose="020B0604020202020204" pitchFamily="34" charset="0"/>
                <a:ea typeface="Microsoft Sans Serif" panose="020B0604020202020204" pitchFamily="34" charset="0"/>
              </a:rPr>
              <a:t>Fiecare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partener</a:t>
            </a:r>
            <a:r>
              <a:rPr lang="en-US" sz="1050" dirty="0">
                <a:latin typeface="Microsoft Sans Serif" panose="020B0604020202020204" pitchFamily="34" charset="0"/>
                <a:ea typeface="Microsoft Sans Serif" panose="020B0604020202020204" pitchFamily="34" charset="0"/>
              </a:rPr>
              <a:t> </a:t>
            </a:r>
            <a:r>
              <a:rPr lang="ro-RO" sz="1050" dirty="0" smtClean="0">
                <a:latin typeface="Microsoft Sans Serif" panose="020B0604020202020204" pitchFamily="34" charset="0"/>
                <a:ea typeface="Microsoft Sans Serif" panose="020B0604020202020204" pitchFamily="34" charset="0"/>
              </a:rPr>
              <a:t>presupune </a:t>
            </a:r>
            <a:r>
              <a:rPr lang="en-US" sz="1050" dirty="0" smtClean="0">
                <a:latin typeface="Microsoft Sans Serif" panose="020B0604020202020204" pitchFamily="34" charset="0"/>
                <a:ea typeface="Microsoft Sans Serif" panose="020B0604020202020204" pitchFamily="34" charset="0"/>
              </a:rPr>
              <a:t>5 </a:t>
            </a:r>
            <a:r>
              <a:rPr lang="en-US" sz="1050" dirty="0" err="1">
                <a:latin typeface="Microsoft Sans Serif" panose="020B0604020202020204" pitchFamily="34" charset="0"/>
                <a:ea typeface="Microsoft Sans Serif" panose="020B0604020202020204" pitchFamily="34" charset="0"/>
              </a:rPr>
              <a:t>elevi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și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fiecare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experimentare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va</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avea</a:t>
            </a:r>
            <a:r>
              <a:rPr lang="en-US" sz="1050" dirty="0">
                <a:latin typeface="Microsoft Sans Serif" panose="020B0604020202020204" pitchFamily="34" charset="0"/>
                <a:ea typeface="Microsoft Sans Serif" panose="020B0604020202020204" pitchFamily="34" charset="0"/>
              </a:rPr>
              <a:t> o </a:t>
            </a:r>
            <a:r>
              <a:rPr lang="en-US" sz="1050" dirty="0" err="1">
                <a:latin typeface="Microsoft Sans Serif" panose="020B0604020202020204" pitchFamily="34" charset="0"/>
                <a:ea typeface="Microsoft Sans Serif" panose="020B0604020202020204" pitchFamily="34" charset="0"/>
              </a:rPr>
              <a:t>durată</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minimă</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două</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luni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pentru</a:t>
            </a:r>
            <a:r>
              <a:rPr lang="en-US" sz="1050" dirty="0">
                <a:latin typeface="Microsoft Sans Serif" panose="020B0604020202020204" pitchFamily="34" charset="0"/>
                <a:ea typeface="Microsoft Sans Serif" panose="020B0604020202020204" pitchFamily="34" charset="0"/>
              </a:rPr>
              <a:t> a </a:t>
            </a:r>
            <a:r>
              <a:rPr lang="en-US" sz="1050" dirty="0" err="1">
                <a:latin typeface="Microsoft Sans Serif" panose="020B0604020202020204" pitchFamily="34" charset="0"/>
                <a:ea typeface="Microsoft Sans Serif" panose="020B0604020202020204" pitchFamily="34" charset="0"/>
              </a:rPr>
              <a:t>putea</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testa</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și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măsura</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diferiții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parametri</a:t>
            </a:r>
            <a:r>
              <a:rPr lang="en-US" sz="1050" dirty="0">
                <a:latin typeface="Microsoft Sans Serif" panose="020B0604020202020204" pitchFamily="34" charset="0"/>
                <a:ea typeface="Microsoft Sans Serif" panose="020B0604020202020204" pitchFamily="34" charset="0"/>
              </a:rPr>
              <a:t>.</a:t>
            </a:r>
          </a:p>
          <a:p>
            <a:pPr marL="523875" marR="711835">
              <a:lnSpc>
                <a:spcPct val="121000"/>
              </a:lnSpc>
            </a:pPr>
            <a:r>
              <a:rPr lang="en-US" sz="1050" dirty="0" err="1">
                <a:latin typeface="Microsoft Sans Serif" panose="020B0604020202020204" pitchFamily="34" charset="0"/>
                <a:ea typeface="Microsoft Sans Serif" panose="020B0604020202020204" pitchFamily="34" charset="0"/>
              </a:rPr>
              <a:t>Pe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baza</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planului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partenerii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vor</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identifica</a:t>
            </a:r>
            <a:r>
              <a:rPr lang="en-US" sz="1050" dirty="0">
                <a:latin typeface="Microsoft Sans Serif" panose="020B0604020202020204" pitchFamily="34" charset="0"/>
                <a:ea typeface="Microsoft Sans Serif" panose="020B0604020202020204" pitchFamily="34" charset="0"/>
              </a:rPr>
              <a:t> </a:t>
            </a:r>
            <a:r>
              <a:rPr lang="ro-RO" sz="1050" dirty="0" smtClean="0">
                <a:latin typeface="Microsoft Sans Serif" panose="020B0604020202020204" pitchFamily="34" charset="0"/>
                <a:ea typeface="Microsoft Sans Serif" panose="020B0604020202020204" pitchFamily="34" charset="0"/>
              </a:rPr>
              <a:t>elevii</a:t>
            </a:r>
            <a:r>
              <a:rPr lang="en-US" sz="1050" dirty="0" smtClean="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pentru</a:t>
            </a:r>
            <a:r>
              <a:rPr lang="en-US" sz="1050" dirty="0">
                <a:latin typeface="Microsoft Sans Serif" panose="020B0604020202020204" pitchFamily="34" charset="0"/>
                <a:ea typeface="Microsoft Sans Serif" panose="020B0604020202020204" pitchFamily="34" charset="0"/>
              </a:rPr>
              <a:t> a </a:t>
            </a:r>
            <a:r>
              <a:rPr lang="en-US" sz="1050" dirty="0" err="1">
                <a:latin typeface="Microsoft Sans Serif" panose="020B0604020202020204" pitchFamily="34" charset="0"/>
                <a:ea typeface="Microsoft Sans Serif" panose="020B0604020202020204" pitchFamily="34" charset="0"/>
              </a:rPr>
              <a:t>participa</a:t>
            </a:r>
            <a:r>
              <a:rPr lang="en-US" sz="1050" dirty="0">
                <a:latin typeface="Microsoft Sans Serif" panose="020B0604020202020204" pitchFamily="34" charset="0"/>
                <a:ea typeface="Microsoft Sans Serif" panose="020B0604020202020204" pitchFamily="34" charset="0"/>
              </a:rPr>
              <a:t> la </a:t>
            </a:r>
            <a:r>
              <a:rPr lang="en-US" sz="1050" dirty="0" err="1">
                <a:latin typeface="Microsoft Sans Serif" panose="020B0604020202020204" pitchFamily="34" charset="0"/>
                <a:ea typeface="Microsoft Sans Serif" panose="020B0604020202020204" pitchFamily="34" charset="0"/>
              </a:rPr>
              <a:t>experimente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și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îi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vor</a:t>
            </a:r>
            <a:r>
              <a:rPr lang="en-US" sz="1050" dirty="0">
                <a:latin typeface="Microsoft Sans Serif" panose="020B0604020202020204" pitchFamily="34" charset="0"/>
                <a:ea typeface="Microsoft Sans Serif" panose="020B0604020202020204" pitchFamily="34" charset="0"/>
              </a:rPr>
              <a:t> </a:t>
            </a:r>
            <a:r>
              <a:rPr lang="ro-RO" sz="1050" dirty="0" smtClean="0">
                <a:latin typeface="Microsoft Sans Serif" panose="020B0604020202020204" pitchFamily="34" charset="0"/>
                <a:ea typeface="Microsoft Sans Serif" panose="020B0604020202020204" pitchFamily="34" charset="0"/>
              </a:rPr>
              <a:t>asocia</a:t>
            </a:r>
            <a:r>
              <a:rPr lang="en-US" sz="1050" dirty="0" smtClean="0">
                <a:latin typeface="Microsoft Sans Serif" panose="020B0604020202020204" pitchFamily="34" charset="0"/>
                <a:ea typeface="Microsoft Sans Serif" panose="020B0604020202020204" pitchFamily="34" charset="0"/>
              </a:rPr>
              <a:t> </a:t>
            </a:r>
            <a:r>
              <a:rPr lang="en-US" sz="1050" dirty="0">
                <a:latin typeface="Microsoft Sans Serif" panose="020B0604020202020204" pitchFamily="34" charset="0"/>
                <a:ea typeface="Microsoft Sans Serif" panose="020B0604020202020204" pitchFamily="34" charset="0"/>
              </a:rPr>
              <a:t>cu </a:t>
            </a:r>
            <a:r>
              <a:rPr lang="en-US" sz="1050" dirty="0" err="1">
                <a:latin typeface="Microsoft Sans Serif" panose="020B0604020202020204" pitchFamily="34" charset="0"/>
                <a:ea typeface="Microsoft Sans Serif" panose="020B0604020202020204" pitchFamily="34" charset="0"/>
              </a:rPr>
              <a:t>companiile</a:t>
            </a:r>
            <a:r>
              <a:rPr lang="en-US" sz="1050" dirty="0">
                <a:latin typeface="Microsoft Sans Serif" panose="020B0604020202020204" pitchFamily="34" charset="0"/>
                <a:ea typeface="Microsoft Sans Serif" panose="020B0604020202020204" pitchFamily="34" charset="0"/>
              </a:rPr>
              <a:t> care </a:t>
            </a:r>
            <a:r>
              <a:rPr lang="en-US" sz="1050" dirty="0" err="1">
                <a:latin typeface="Microsoft Sans Serif" panose="020B0604020202020204" pitchFamily="34" charset="0"/>
                <a:ea typeface="Microsoft Sans Serif" panose="020B0604020202020204" pitchFamily="34" charset="0"/>
              </a:rPr>
              <a:t>oferă</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posturi</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ucenicie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având</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grijă</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să</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abordeze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toți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diferiții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parametri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pe</a:t>
            </a:r>
            <a:r>
              <a:rPr lang="en-US" sz="1050" dirty="0">
                <a:latin typeface="Microsoft Sans Serif" panose="020B0604020202020204" pitchFamily="34" charset="0"/>
                <a:ea typeface="Microsoft Sans Serif" panose="020B0604020202020204" pitchFamily="34" charset="0"/>
              </a:rPr>
              <a:t> care </a:t>
            </a:r>
            <a:r>
              <a:rPr lang="en-US" sz="1050" dirty="0" err="1">
                <a:latin typeface="Microsoft Sans Serif" panose="020B0604020202020204" pitchFamily="34" charset="0"/>
                <a:ea typeface="Microsoft Sans Serif" panose="020B0604020202020204" pitchFamily="34" charset="0"/>
              </a:rPr>
              <a:t>doresc</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să-i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testeze</a:t>
            </a:r>
            <a:r>
              <a:rPr lang="en-US" sz="1050" dirty="0">
                <a:latin typeface="Microsoft Sans Serif" panose="020B0604020202020204" pitchFamily="34" charset="0"/>
                <a:ea typeface="Microsoft Sans Serif" panose="020B0604020202020204" pitchFamily="34" charset="0"/>
              </a:rPr>
              <a:t>.</a:t>
            </a:r>
          </a:p>
          <a:p>
            <a:pPr marL="523875" marR="711835">
              <a:lnSpc>
                <a:spcPct val="121000"/>
              </a:lnSpc>
            </a:pPr>
            <a:r>
              <a:rPr lang="en-US" sz="1050" dirty="0" err="1">
                <a:latin typeface="Microsoft Sans Serif" panose="020B0604020202020204" pitchFamily="34" charset="0"/>
                <a:ea typeface="Microsoft Sans Serif" panose="020B0604020202020204" pitchFamily="34" charset="0"/>
              </a:rPr>
              <a:t>Pentru</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monitorizarea</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și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evaluarea</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experimentelor</a:t>
            </a:r>
            <a:r>
              <a:rPr lang="en-US" sz="1050" dirty="0">
                <a:latin typeface="Microsoft Sans Serif" panose="020B0604020202020204" pitchFamily="34" charset="0"/>
                <a:ea typeface="Microsoft Sans Serif" panose="020B0604020202020204" pitchFamily="34" charset="0"/>
              </a:rPr>
              <a:t> pilot, </a:t>
            </a:r>
            <a:r>
              <a:rPr lang="en-US" sz="1050" dirty="0" err="1">
                <a:latin typeface="Microsoft Sans Serif" panose="020B0604020202020204" pitchFamily="34" charset="0"/>
                <a:ea typeface="Microsoft Sans Serif" panose="020B0604020202020204" pitchFamily="34" charset="0"/>
              </a:rPr>
              <a:t>partenerii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vor</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dezvolta</a:t>
            </a:r>
            <a:r>
              <a:rPr lang="en-US" sz="1050" dirty="0">
                <a:latin typeface="Microsoft Sans Serif" panose="020B0604020202020204" pitchFamily="34" charset="0"/>
                <a:ea typeface="Microsoft Sans Serif" panose="020B0604020202020204" pitchFamily="34" charset="0"/>
              </a:rPr>
              <a:t> o </a:t>
            </a:r>
            <a:r>
              <a:rPr lang="en-US" sz="1050" dirty="0" err="1">
                <a:latin typeface="Microsoft Sans Serif" panose="020B0604020202020204" pitchFamily="34" charset="0"/>
                <a:ea typeface="Microsoft Sans Serif" panose="020B0604020202020204" pitchFamily="34" charset="0"/>
              </a:rPr>
              <a:t>metodologie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structurată</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monitorizare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și</a:t>
            </a:r>
            <a:r>
              <a:rPr lang="en-US" sz="1050" dirty="0">
                <a:latin typeface="Microsoft Sans Serif" panose="020B0604020202020204" pitchFamily="34" charset="0"/>
                <a:ea typeface="Microsoft Sans Serif" panose="020B0604020202020204" pitchFamily="34" charset="0"/>
              </a:rPr>
              <a:t> </a:t>
            </a:r>
            <a:r>
              <a:rPr lang="en-US" sz="1050" dirty="0" err="1" smtClean="0">
                <a:latin typeface="Microsoft Sans Serif" panose="020B0604020202020204" pitchFamily="34" charset="0"/>
                <a:ea typeface="Microsoft Sans Serif" panose="020B0604020202020204" pitchFamily="34" charset="0"/>
              </a:rPr>
              <a:t>evaluare</a:t>
            </a:r>
            <a:r>
              <a:rPr lang="en-US" sz="1050" dirty="0" smtClean="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folosind</a:t>
            </a:r>
            <a:r>
              <a:rPr lang="en-US" sz="1050" dirty="0">
                <a:latin typeface="Microsoft Sans Serif" panose="020B0604020202020204" pitchFamily="34" charset="0"/>
                <a:ea typeface="Microsoft Sans Serif" panose="020B0604020202020204" pitchFamily="34" charset="0"/>
              </a:rPr>
              <a:t> un </a:t>
            </a:r>
            <a:r>
              <a:rPr lang="en-US" sz="1050" dirty="0" err="1">
                <a:latin typeface="Microsoft Sans Serif" panose="020B0604020202020204" pitchFamily="34" charset="0"/>
                <a:ea typeface="Microsoft Sans Serif" panose="020B0604020202020204" pitchFamily="34" charset="0"/>
              </a:rPr>
              <a:t>formular</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pentru</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formatori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și</a:t>
            </a:r>
            <a:r>
              <a:rPr lang="en-US" sz="1050" dirty="0">
                <a:latin typeface="Microsoft Sans Serif" panose="020B0604020202020204" pitchFamily="34" charset="0"/>
                <a:ea typeface="Microsoft Sans Serif" panose="020B0604020202020204" pitchFamily="34" charset="0"/>
              </a:rPr>
              <a:t> un </a:t>
            </a:r>
            <a:r>
              <a:rPr lang="en-US" sz="1050" dirty="0" err="1">
                <a:latin typeface="Microsoft Sans Serif" panose="020B0604020202020204" pitchFamily="34" charset="0"/>
                <a:ea typeface="Microsoft Sans Serif" panose="020B0604020202020204" pitchFamily="34" charset="0"/>
              </a:rPr>
              <a:t>formular</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pentru</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cursanți</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și</a:t>
            </a:r>
            <a:r>
              <a:rPr lang="en-US" sz="1050" dirty="0">
                <a:latin typeface="Microsoft Sans Serif" panose="020B0604020202020204" pitchFamily="34" charset="0"/>
                <a:ea typeface="Microsoft Sans Serif" panose="020B0604020202020204" pitchFamily="34" charset="0"/>
              </a:rPr>
              <a:t> un </a:t>
            </a:r>
            <a:r>
              <a:rPr lang="en-US" sz="1050" dirty="0" err="1">
                <a:latin typeface="Microsoft Sans Serif" panose="020B0604020202020204" pitchFamily="34" charset="0"/>
                <a:ea typeface="Microsoft Sans Serif" panose="020B0604020202020204" pitchFamily="34" charset="0"/>
              </a:rPr>
              <a:t>chestionar</a:t>
            </a:r>
            <a:r>
              <a:rPr lang="en-US" sz="1050" dirty="0">
                <a:latin typeface="Microsoft Sans Serif" panose="020B0604020202020204" pitchFamily="34" charset="0"/>
                <a:ea typeface="Microsoft Sans Serif" panose="020B0604020202020204" pitchFamily="34" charset="0"/>
              </a:rPr>
              <a:t> de </a:t>
            </a:r>
            <a:r>
              <a:rPr lang="en-US" sz="1050" dirty="0" err="1">
                <a:latin typeface="Microsoft Sans Serif" panose="020B0604020202020204" pitchFamily="34" charset="0"/>
                <a:ea typeface="Microsoft Sans Serif" panose="020B0604020202020204" pitchFamily="34" charset="0"/>
              </a:rPr>
              <a:t>evaluare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finală</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pentru</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toate</a:t>
            </a:r>
            <a:r>
              <a:rPr lang="en-US" sz="1050" dirty="0">
                <a:latin typeface="Microsoft Sans Serif" panose="020B0604020202020204" pitchFamily="34" charset="0"/>
                <a:ea typeface="Microsoft Sans Serif" panose="020B0604020202020204" pitchFamily="34" charset="0"/>
              </a:rPr>
              <a:t> </a:t>
            </a:r>
            <a:r>
              <a:rPr lang="en-US" sz="1050" dirty="0" err="1">
                <a:latin typeface="Microsoft Sans Serif" panose="020B0604020202020204" pitchFamily="34" charset="0"/>
                <a:ea typeface="Microsoft Sans Serif" panose="020B0604020202020204" pitchFamily="34" charset="0"/>
              </a:rPr>
              <a:t>persoanele</a:t>
            </a:r>
            <a:r>
              <a:rPr lang="en-US" sz="1050" dirty="0">
                <a:latin typeface="Microsoft Sans Serif" panose="020B0604020202020204" pitchFamily="34" charset="0"/>
                <a:ea typeface="Microsoft Sans Serif" panose="020B0604020202020204" pitchFamily="34" charset="0"/>
              </a:rPr>
              <a:t> implicate.</a:t>
            </a:r>
            <a:endParaRPr lang="ro-RO" sz="1050" dirty="0">
              <a:latin typeface="Microsoft Sans Serif" panose="020B0604020202020204" pitchFamily="34" charset="0"/>
              <a:ea typeface="Microsoft Sans Serif" panose="020B0604020202020204" pitchFamily="34" charset="0"/>
            </a:endParaRPr>
          </a:p>
          <a:p>
            <a:endParaRPr lang="ro-RO" sz="1050" dirty="0"/>
          </a:p>
        </p:txBody>
      </p:sp>
    </p:spTree>
    <p:extLst>
      <p:ext uri="{BB962C8B-B14F-4D97-AF65-F5344CB8AC3E}">
        <p14:creationId xmlns:p14="http://schemas.microsoft.com/office/powerpoint/2010/main" val="128987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a:stretch>
            <a:fillRect/>
          </a:stretch>
        </p:blipFill>
        <p:spPr>
          <a:xfrm>
            <a:off x="116915" y="636231"/>
            <a:ext cx="823031" cy="274344"/>
          </a:xfrm>
          <a:prstGeom prst="rect">
            <a:avLst/>
          </a:prstGeom>
        </p:spPr>
      </p:pic>
      <p:sp>
        <p:nvSpPr>
          <p:cNvPr id="3" name="CasetăText 2"/>
          <p:cNvSpPr txBox="1"/>
          <p:nvPr/>
        </p:nvSpPr>
        <p:spPr>
          <a:xfrm>
            <a:off x="1758461" y="200294"/>
            <a:ext cx="6893170" cy="5232202"/>
          </a:xfrm>
          <a:prstGeom prst="rect">
            <a:avLst/>
          </a:prstGeom>
          <a:noFill/>
        </p:spPr>
        <p:txBody>
          <a:bodyPr wrap="square" rtlCol="0">
            <a:spAutoFit/>
          </a:bodyPr>
          <a:lstStyle/>
          <a:p>
            <a:r>
              <a:rPr lang="en-US" sz="1600" b="1" dirty="0" smtClean="0"/>
              <a:t>Part</a:t>
            </a:r>
            <a:r>
              <a:rPr lang="ro-RO" sz="1600" b="1" dirty="0" smtClean="0"/>
              <a:t>e</a:t>
            </a:r>
            <a:r>
              <a:rPr lang="en-US" sz="1600" b="1" dirty="0" err="1" smtClean="0"/>
              <a:t>ner</a:t>
            </a:r>
            <a:r>
              <a:rPr lang="ro-RO" sz="1600" b="1" dirty="0" smtClean="0"/>
              <a:t>i</a:t>
            </a:r>
            <a:r>
              <a:rPr lang="en-US" sz="1600" b="1" dirty="0" smtClean="0"/>
              <a:t>:</a:t>
            </a:r>
          </a:p>
          <a:p>
            <a:endParaRPr lang="en-US" sz="1600" b="1" dirty="0" smtClean="0"/>
          </a:p>
          <a:p>
            <a:r>
              <a:rPr lang="en-US" sz="1600" b="1" dirty="0"/>
              <a:t>AINTEK SYMVOULOI EPICHEIRISEON EFARMOGES YPSILIS TECHNOLOGIAS EKPAIDEFSI ANONYMI ETAIREIA (E10199796, GR</a:t>
            </a:r>
            <a:r>
              <a:rPr lang="en-US" sz="1600" b="1" dirty="0" smtClean="0"/>
              <a:t>)</a:t>
            </a:r>
          </a:p>
          <a:p>
            <a:endParaRPr lang="en-US" sz="1600" b="1" dirty="0">
              <a:latin typeface="Microsoft Sans Serif" panose="020B0604020202020204" pitchFamily="34" charset="0"/>
              <a:ea typeface="Microsoft Sans Serif" panose="020B0604020202020204" pitchFamily="34" charset="0"/>
            </a:endParaRPr>
          </a:p>
          <a:p>
            <a:r>
              <a:rPr lang="en-US" sz="1600" b="1" dirty="0" smtClean="0">
                <a:latin typeface="Microsoft Sans Serif" panose="020B0604020202020204" pitchFamily="34" charset="0"/>
                <a:ea typeface="Microsoft Sans Serif" panose="020B0604020202020204" pitchFamily="34" charset="0"/>
              </a:rPr>
              <a:t>COLEGIUL ECONOMIC “ION GHICA” (E 10053563)</a:t>
            </a:r>
            <a:endParaRPr lang="en-US" sz="1600" b="1" dirty="0">
              <a:latin typeface="Microsoft Sans Serif" panose="020B0604020202020204" pitchFamily="34" charset="0"/>
              <a:ea typeface="Microsoft Sans Serif" panose="020B0604020202020204" pitchFamily="34" charset="0"/>
            </a:endParaRPr>
          </a:p>
          <a:p>
            <a:endParaRPr lang="en-US" sz="1600" b="1" dirty="0"/>
          </a:p>
          <a:p>
            <a:r>
              <a:rPr lang="en-US" sz="1600" b="1" dirty="0"/>
              <a:t>ZENTRALSTELLE FUR BERUFSBILDUNG IM HANDEL EV ZBB (E10021328, DE)</a:t>
            </a:r>
          </a:p>
          <a:p>
            <a:endParaRPr lang="en-US" sz="1600" b="1" dirty="0"/>
          </a:p>
          <a:p>
            <a:r>
              <a:rPr lang="en-US" sz="1600" b="1" dirty="0"/>
              <a:t>KLUB PO UPRAVLENIE NA ZNANIYA, INOVACII I STRATEGII (E10061894, BG)</a:t>
            </a:r>
          </a:p>
          <a:p>
            <a:endParaRPr lang="ro-RO" sz="1600" b="1" dirty="0"/>
          </a:p>
          <a:p>
            <a:r>
              <a:rPr lang="en-US" sz="1600" b="1" dirty="0"/>
              <a:t>Antalya Il </a:t>
            </a:r>
            <a:r>
              <a:rPr lang="en-US" sz="1600" b="1" dirty="0" err="1"/>
              <a:t>Milli</a:t>
            </a:r>
            <a:r>
              <a:rPr lang="en-US" sz="1600" b="1" dirty="0"/>
              <a:t> </a:t>
            </a:r>
            <a:r>
              <a:rPr lang="en-US" sz="1600" b="1" dirty="0" err="1"/>
              <a:t>Egitim</a:t>
            </a:r>
            <a:r>
              <a:rPr lang="en-US" sz="1600" b="1" dirty="0"/>
              <a:t> </a:t>
            </a:r>
            <a:r>
              <a:rPr lang="en-US" sz="1600" b="1" dirty="0" err="1"/>
              <a:t>Mudurlugu</a:t>
            </a:r>
            <a:r>
              <a:rPr lang="en-US" sz="1600" b="1" dirty="0"/>
              <a:t> (E10063635, TR)</a:t>
            </a:r>
          </a:p>
          <a:p>
            <a:endParaRPr lang="en-US" sz="1600" b="1" dirty="0"/>
          </a:p>
          <a:p>
            <a:r>
              <a:rPr lang="en-US" sz="1600" b="1" dirty="0"/>
              <a:t>CESIE (E10109434, IT) </a:t>
            </a:r>
          </a:p>
          <a:p>
            <a:endParaRPr lang="en-US" sz="1600" b="1" dirty="0"/>
          </a:p>
          <a:p>
            <a:r>
              <a:rPr lang="en-US" sz="1600" b="1" dirty="0"/>
              <a:t>MAGENTA CONSULTORIA PROJECTS SL (E10179034, ES) </a:t>
            </a:r>
          </a:p>
          <a:p>
            <a:endParaRPr lang="en-US" sz="1600" b="1" dirty="0"/>
          </a:p>
          <a:p>
            <a:endParaRPr lang="en-US" sz="1600" b="1" dirty="0" smtClean="0"/>
          </a:p>
          <a:p>
            <a:endParaRPr lang="ro-RO" dirty="0"/>
          </a:p>
        </p:txBody>
      </p:sp>
    </p:spTree>
    <p:extLst>
      <p:ext uri="{BB962C8B-B14F-4D97-AF65-F5344CB8AC3E}">
        <p14:creationId xmlns:p14="http://schemas.microsoft.com/office/powerpoint/2010/main" val="1542851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a:stretch>
            <a:fillRect/>
          </a:stretch>
        </p:blipFill>
        <p:spPr>
          <a:xfrm>
            <a:off x="177204" y="574430"/>
            <a:ext cx="823031" cy="274344"/>
          </a:xfrm>
          <a:prstGeom prst="rect">
            <a:avLst/>
          </a:prstGeom>
        </p:spPr>
      </p:pic>
      <p:sp>
        <p:nvSpPr>
          <p:cNvPr id="4" name="Dreptunghi 3"/>
          <p:cNvSpPr/>
          <p:nvPr/>
        </p:nvSpPr>
        <p:spPr>
          <a:xfrm>
            <a:off x="2285999" y="263426"/>
            <a:ext cx="5592965" cy="4185761"/>
          </a:xfrm>
          <a:prstGeom prst="rect">
            <a:avLst/>
          </a:prstGeom>
        </p:spPr>
        <p:txBody>
          <a:bodyPr wrap="square">
            <a:spAutoFit/>
          </a:bodyPr>
          <a:lstStyle/>
          <a:p>
            <a:r>
              <a:rPr lang="en-US" dirty="0"/>
              <a:t>O1/A6 </a:t>
            </a:r>
            <a:r>
              <a:rPr lang="en-US" dirty="0" err="1"/>
              <a:t>Finalizarea</a:t>
            </a:r>
            <a:r>
              <a:rPr lang="en-US" dirty="0"/>
              <a:t> </a:t>
            </a:r>
            <a:r>
              <a:rPr lang="en-US" dirty="0" err="1"/>
              <a:t>schemei</a:t>
            </a:r>
            <a:r>
              <a:rPr lang="en-US" dirty="0"/>
              <a:t> de </a:t>
            </a:r>
            <a:r>
              <a:rPr lang="en-US" dirty="0" err="1"/>
              <a:t>ucenicie</a:t>
            </a:r>
            <a:endParaRPr lang="en-US" dirty="0"/>
          </a:p>
          <a:p>
            <a:endParaRPr lang="en-US" dirty="0"/>
          </a:p>
          <a:p>
            <a:r>
              <a:rPr lang="en-US" dirty="0" err="1"/>
              <a:t>Pe</a:t>
            </a:r>
            <a:r>
              <a:rPr lang="en-US" dirty="0"/>
              <a:t> </a:t>
            </a:r>
            <a:r>
              <a:rPr lang="en-US" dirty="0" err="1"/>
              <a:t>baza</a:t>
            </a:r>
            <a:r>
              <a:rPr lang="en-US" dirty="0"/>
              <a:t> feedback-</a:t>
            </a:r>
            <a:r>
              <a:rPr lang="en-US" dirty="0" err="1"/>
              <a:t>ului</a:t>
            </a:r>
            <a:r>
              <a:rPr lang="en-US" dirty="0"/>
              <a:t> de la </a:t>
            </a:r>
            <a:r>
              <a:rPr lang="en-US" dirty="0" err="1" smtClean="0"/>
              <a:t>pilo</a:t>
            </a:r>
            <a:r>
              <a:rPr lang="ro-RO" dirty="0" smtClean="0"/>
              <a:t>tare</a:t>
            </a:r>
            <a:r>
              <a:rPr lang="en-US" dirty="0" smtClean="0"/>
              <a:t>, </a:t>
            </a:r>
            <a:r>
              <a:rPr lang="en-US" dirty="0" err="1"/>
              <a:t>partenerii</a:t>
            </a:r>
            <a:r>
              <a:rPr lang="en-US" dirty="0"/>
              <a:t> </a:t>
            </a:r>
            <a:r>
              <a:rPr lang="en-US" dirty="0" err="1"/>
              <a:t>vor</a:t>
            </a:r>
            <a:r>
              <a:rPr lang="en-US" dirty="0"/>
              <a:t> </a:t>
            </a:r>
            <a:r>
              <a:rPr lang="en-US" dirty="0" err="1"/>
              <a:t>implementa</a:t>
            </a:r>
            <a:r>
              <a:rPr lang="en-US" dirty="0"/>
              <a:t> </a:t>
            </a:r>
            <a:r>
              <a:rPr lang="en-US" dirty="0" err="1"/>
              <a:t>corecții</a:t>
            </a:r>
            <a:r>
              <a:rPr lang="en-US" dirty="0"/>
              <a:t> </a:t>
            </a:r>
            <a:r>
              <a:rPr lang="en-US" dirty="0" err="1"/>
              <a:t>și</a:t>
            </a:r>
            <a:r>
              <a:rPr lang="en-US" dirty="0"/>
              <a:t> </a:t>
            </a:r>
            <a:r>
              <a:rPr lang="en-US" dirty="0" err="1"/>
              <a:t>vor</a:t>
            </a:r>
            <a:r>
              <a:rPr lang="en-US" dirty="0"/>
              <a:t> </a:t>
            </a:r>
            <a:r>
              <a:rPr lang="en-US" dirty="0" err="1"/>
              <a:t>finaliza</a:t>
            </a:r>
            <a:r>
              <a:rPr lang="en-US" dirty="0"/>
              <a:t> </a:t>
            </a:r>
            <a:r>
              <a:rPr lang="en-US" dirty="0" err="1"/>
              <a:t>modelul</a:t>
            </a:r>
            <a:endParaRPr lang="en-US" dirty="0"/>
          </a:p>
          <a:p>
            <a:endParaRPr lang="en-US" dirty="0"/>
          </a:p>
          <a:p>
            <a:r>
              <a:rPr lang="en-US" dirty="0"/>
              <a:t>O1/A7 </a:t>
            </a:r>
            <a:r>
              <a:rPr lang="en-US" dirty="0" err="1"/>
              <a:t>Validarea</a:t>
            </a:r>
            <a:r>
              <a:rPr lang="en-US" dirty="0"/>
              <a:t> </a:t>
            </a:r>
            <a:r>
              <a:rPr lang="en-US" dirty="0" err="1"/>
              <a:t>schemei</a:t>
            </a:r>
            <a:r>
              <a:rPr lang="en-US" dirty="0"/>
              <a:t> de </a:t>
            </a:r>
            <a:r>
              <a:rPr lang="en-US" dirty="0" err="1"/>
              <a:t>ucenicie</a:t>
            </a:r>
            <a:endParaRPr lang="en-US" dirty="0"/>
          </a:p>
          <a:p>
            <a:endParaRPr lang="en-US" dirty="0"/>
          </a:p>
          <a:p>
            <a:r>
              <a:rPr lang="en-US" dirty="0" err="1"/>
              <a:t>Scopul</a:t>
            </a:r>
            <a:r>
              <a:rPr lang="en-US" dirty="0"/>
              <a:t> </a:t>
            </a:r>
            <a:r>
              <a:rPr lang="en-US" dirty="0" err="1"/>
              <a:t>acestei</a:t>
            </a:r>
            <a:r>
              <a:rPr lang="en-US" dirty="0"/>
              <a:t> </a:t>
            </a:r>
            <a:r>
              <a:rPr lang="en-US" dirty="0" err="1"/>
              <a:t>activități</a:t>
            </a:r>
            <a:r>
              <a:rPr lang="en-US" dirty="0"/>
              <a:t> </a:t>
            </a:r>
            <a:r>
              <a:rPr lang="en-US" dirty="0" err="1"/>
              <a:t>este</a:t>
            </a:r>
            <a:r>
              <a:rPr lang="en-US" dirty="0"/>
              <a:t> de a duce </a:t>
            </a:r>
            <a:r>
              <a:rPr lang="en-US" dirty="0" err="1"/>
              <a:t>modelul</a:t>
            </a:r>
            <a:r>
              <a:rPr lang="en-US" dirty="0"/>
              <a:t> cu un pas </a:t>
            </a:r>
            <a:r>
              <a:rPr lang="en-US" dirty="0" err="1"/>
              <a:t>mai</a:t>
            </a:r>
            <a:r>
              <a:rPr lang="en-US" dirty="0"/>
              <a:t> </a:t>
            </a:r>
            <a:r>
              <a:rPr lang="en-US" dirty="0" err="1"/>
              <a:t>departe</a:t>
            </a:r>
            <a:r>
              <a:rPr lang="en-US" dirty="0"/>
              <a:t> </a:t>
            </a:r>
            <a:r>
              <a:rPr lang="en-US" dirty="0" err="1"/>
              <a:t>și</a:t>
            </a:r>
            <a:r>
              <a:rPr lang="en-US" dirty="0"/>
              <a:t> de a-l introduce </a:t>
            </a:r>
            <a:r>
              <a:rPr lang="en-US" dirty="0" err="1"/>
              <a:t>în</a:t>
            </a:r>
            <a:r>
              <a:rPr lang="en-US" dirty="0"/>
              <a:t> </a:t>
            </a:r>
            <a:r>
              <a:rPr lang="en-US" dirty="0" err="1"/>
              <a:t>procesele</a:t>
            </a:r>
            <a:r>
              <a:rPr lang="en-US" dirty="0"/>
              <a:t> </a:t>
            </a:r>
            <a:r>
              <a:rPr lang="en-US" dirty="0" err="1"/>
              <a:t>obișnuite</a:t>
            </a:r>
            <a:r>
              <a:rPr lang="en-US" dirty="0"/>
              <a:t> de </a:t>
            </a:r>
            <a:r>
              <a:rPr lang="en-US" dirty="0" err="1"/>
              <a:t>ucenicie</a:t>
            </a:r>
            <a:r>
              <a:rPr lang="en-US" dirty="0"/>
              <a:t> ale </a:t>
            </a:r>
            <a:r>
              <a:rPr lang="en-US" dirty="0" err="1"/>
              <a:t>organizațiilor</a:t>
            </a:r>
            <a:r>
              <a:rPr lang="en-US" dirty="0"/>
              <a:t> VET </a:t>
            </a:r>
            <a:r>
              <a:rPr lang="en-US" dirty="0" err="1"/>
              <a:t>participante</a:t>
            </a:r>
            <a:r>
              <a:rPr lang="en-US" dirty="0"/>
              <a:t>. </a:t>
            </a:r>
            <a:r>
              <a:rPr lang="en-US" dirty="0" err="1"/>
              <a:t>Modelul</a:t>
            </a:r>
            <a:r>
              <a:rPr lang="en-US" dirty="0"/>
              <a:t> de </a:t>
            </a:r>
            <a:r>
              <a:rPr lang="en-US" dirty="0" err="1"/>
              <a:t>ucenicie</a:t>
            </a:r>
            <a:r>
              <a:rPr lang="en-US" dirty="0"/>
              <a:t> </a:t>
            </a:r>
            <a:r>
              <a:rPr lang="en-US" dirty="0" err="1"/>
              <a:t>pentru</a:t>
            </a:r>
            <a:r>
              <a:rPr lang="en-US" dirty="0"/>
              <a:t> </a:t>
            </a:r>
            <a:r>
              <a:rPr lang="en-US" dirty="0" err="1"/>
              <a:t>abilitățile</a:t>
            </a:r>
            <a:r>
              <a:rPr lang="en-US" dirty="0"/>
              <a:t> de </a:t>
            </a:r>
            <a:r>
              <a:rPr lang="en-US" dirty="0" err="1"/>
              <a:t>rezolvare</a:t>
            </a:r>
            <a:r>
              <a:rPr lang="en-US" dirty="0"/>
              <a:t> a </a:t>
            </a:r>
            <a:r>
              <a:rPr lang="en-US" dirty="0" err="1"/>
              <a:t>problemelor</a:t>
            </a:r>
            <a:r>
              <a:rPr lang="en-US" dirty="0"/>
              <a:t> </a:t>
            </a:r>
            <a:r>
              <a:rPr lang="en-US" dirty="0" err="1"/>
              <a:t>va</a:t>
            </a:r>
            <a:r>
              <a:rPr lang="en-US" dirty="0"/>
              <a:t> fi </a:t>
            </a:r>
            <a:r>
              <a:rPr lang="en-US" dirty="0" err="1"/>
              <a:t>validat</a:t>
            </a:r>
            <a:r>
              <a:rPr lang="en-US" dirty="0"/>
              <a:t> de </a:t>
            </a:r>
            <a:r>
              <a:rPr lang="en-US" dirty="0" err="1"/>
              <a:t>fiecare</a:t>
            </a:r>
            <a:r>
              <a:rPr lang="en-US" dirty="0"/>
              <a:t> </a:t>
            </a:r>
            <a:r>
              <a:rPr lang="en-US" dirty="0" err="1"/>
              <a:t>organizație</a:t>
            </a:r>
            <a:r>
              <a:rPr lang="en-US" dirty="0"/>
              <a:t> VET </a:t>
            </a:r>
            <a:r>
              <a:rPr lang="en-US" dirty="0" err="1"/>
              <a:t>și</a:t>
            </a:r>
            <a:r>
              <a:rPr lang="en-US" dirty="0"/>
              <a:t> </a:t>
            </a:r>
            <a:r>
              <a:rPr lang="en-US" dirty="0" err="1"/>
              <a:t>va</a:t>
            </a:r>
            <a:r>
              <a:rPr lang="en-US" dirty="0"/>
              <a:t> </a:t>
            </a:r>
            <a:r>
              <a:rPr lang="en-US" dirty="0" err="1"/>
              <a:t>emite</a:t>
            </a:r>
            <a:r>
              <a:rPr lang="en-US" dirty="0"/>
              <a:t> </a:t>
            </a:r>
            <a:r>
              <a:rPr lang="en-US" dirty="0" err="1"/>
              <a:t>sugestii</a:t>
            </a:r>
            <a:r>
              <a:rPr lang="en-US" dirty="0"/>
              <a:t>/</a:t>
            </a:r>
            <a:r>
              <a:rPr lang="en-US" dirty="0" err="1"/>
              <a:t>decizii</a:t>
            </a:r>
            <a:r>
              <a:rPr lang="en-US" dirty="0"/>
              <a:t> </a:t>
            </a:r>
            <a:r>
              <a:rPr lang="en-US" dirty="0" err="1"/>
              <a:t>pentru</a:t>
            </a:r>
            <a:r>
              <a:rPr lang="en-US" dirty="0"/>
              <a:t> </a:t>
            </a:r>
            <a:r>
              <a:rPr lang="en-US" dirty="0" err="1"/>
              <a:t>încorporarea</a:t>
            </a:r>
            <a:r>
              <a:rPr lang="en-US" dirty="0"/>
              <a:t> </a:t>
            </a:r>
            <a:r>
              <a:rPr lang="en-US" dirty="0" err="1"/>
              <a:t>acestuia</a:t>
            </a:r>
            <a:r>
              <a:rPr lang="en-US" dirty="0"/>
              <a:t> </a:t>
            </a:r>
            <a:endParaRPr lang="ro-RO" dirty="0" smtClean="0"/>
          </a:p>
          <a:p>
            <a:pPr marL="342900" indent="-342900">
              <a:buAutoNum type="alphaLcParenR"/>
            </a:pPr>
            <a:r>
              <a:rPr lang="en-US" dirty="0" err="1" smtClean="0"/>
              <a:t>în</a:t>
            </a:r>
            <a:r>
              <a:rPr lang="en-US" dirty="0" smtClean="0"/>
              <a:t> </a:t>
            </a:r>
            <a:r>
              <a:rPr lang="en-US" dirty="0" err="1"/>
              <a:t>programele</a:t>
            </a:r>
            <a:r>
              <a:rPr lang="en-US" dirty="0"/>
              <a:t> </a:t>
            </a:r>
            <a:r>
              <a:rPr lang="en-US" dirty="0" err="1"/>
              <a:t>lor</a:t>
            </a:r>
            <a:r>
              <a:rPr lang="en-US" dirty="0"/>
              <a:t> de </a:t>
            </a:r>
            <a:r>
              <a:rPr lang="en-US" dirty="0" err="1"/>
              <a:t>studii</a:t>
            </a:r>
            <a:r>
              <a:rPr lang="en-US" dirty="0"/>
              <a:t> </a:t>
            </a:r>
            <a:endParaRPr lang="ro-RO" dirty="0" smtClean="0"/>
          </a:p>
          <a:p>
            <a:pPr marL="342900" indent="-342900">
              <a:buAutoNum type="alphaLcParenR"/>
            </a:pPr>
            <a:r>
              <a:rPr lang="en-US" dirty="0" smtClean="0"/>
              <a:t> </a:t>
            </a:r>
            <a:r>
              <a:rPr lang="en-US" dirty="0" err="1"/>
              <a:t>în</a:t>
            </a:r>
            <a:r>
              <a:rPr lang="en-US" dirty="0"/>
              <a:t> </a:t>
            </a:r>
            <a:r>
              <a:rPr lang="en-US" dirty="0" err="1"/>
              <a:t>activitățile</a:t>
            </a:r>
            <a:r>
              <a:rPr lang="en-US" dirty="0"/>
              <a:t>/</a:t>
            </a:r>
            <a:r>
              <a:rPr lang="en-US" dirty="0" err="1"/>
              <a:t>procesele</a:t>
            </a:r>
            <a:r>
              <a:rPr lang="en-US" dirty="0"/>
              <a:t>/</a:t>
            </a:r>
            <a:r>
              <a:rPr lang="en-US" dirty="0" err="1"/>
              <a:t>trainingurile</a:t>
            </a:r>
            <a:r>
              <a:rPr lang="en-US" dirty="0"/>
              <a:t> </a:t>
            </a:r>
            <a:r>
              <a:rPr lang="en-US" dirty="0" err="1"/>
              <a:t>departamentului</a:t>
            </a:r>
            <a:r>
              <a:rPr lang="en-US" dirty="0"/>
              <a:t> de </a:t>
            </a:r>
            <a:r>
              <a:rPr lang="en-US" dirty="0" err="1"/>
              <a:t>mobilitate</a:t>
            </a:r>
            <a:r>
              <a:rPr lang="en-US" dirty="0"/>
              <a:t>.</a:t>
            </a:r>
          </a:p>
          <a:p>
            <a:endParaRPr lang="en-US" dirty="0"/>
          </a:p>
          <a:p>
            <a:r>
              <a:rPr lang="en-US" dirty="0"/>
              <a:t>O1/A8 </a:t>
            </a:r>
            <a:r>
              <a:rPr lang="en-US" dirty="0" err="1"/>
              <a:t>Traducere</a:t>
            </a:r>
            <a:endParaRPr lang="en-US" dirty="0"/>
          </a:p>
          <a:p>
            <a:endParaRPr lang="en-US" dirty="0"/>
          </a:p>
          <a:p>
            <a:r>
              <a:rPr lang="en-US" dirty="0" err="1"/>
              <a:t>Modelul</a:t>
            </a:r>
            <a:r>
              <a:rPr lang="en-US" dirty="0"/>
              <a:t> de </a:t>
            </a:r>
            <a:r>
              <a:rPr lang="en-US" dirty="0" err="1"/>
              <a:t>ucenicie</a:t>
            </a:r>
            <a:r>
              <a:rPr lang="en-US" dirty="0"/>
              <a:t> </a:t>
            </a:r>
            <a:r>
              <a:rPr lang="en-US" dirty="0" err="1"/>
              <a:t>va</a:t>
            </a:r>
            <a:r>
              <a:rPr lang="en-US" dirty="0"/>
              <a:t> fi </a:t>
            </a:r>
            <a:r>
              <a:rPr lang="en-US" dirty="0" err="1"/>
              <a:t>tradus</a:t>
            </a:r>
            <a:r>
              <a:rPr lang="en-US" dirty="0"/>
              <a:t> </a:t>
            </a:r>
            <a:r>
              <a:rPr lang="en-US" dirty="0" err="1"/>
              <a:t>în</a:t>
            </a:r>
            <a:r>
              <a:rPr lang="en-US" dirty="0"/>
              <a:t> </a:t>
            </a:r>
            <a:r>
              <a:rPr lang="en-US" dirty="0" err="1"/>
              <a:t>limbile</a:t>
            </a:r>
            <a:r>
              <a:rPr lang="en-US" dirty="0"/>
              <a:t> </a:t>
            </a:r>
            <a:r>
              <a:rPr lang="en-US" dirty="0" err="1"/>
              <a:t>naționale</a:t>
            </a:r>
            <a:r>
              <a:rPr lang="en-US" dirty="0"/>
              <a:t> ale </a:t>
            </a:r>
            <a:r>
              <a:rPr lang="en-US" dirty="0" err="1"/>
              <a:t>partenerilor</a:t>
            </a:r>
            <a:endParaRPr lang="en-US" dirty="0"/>
          </a:p>
        </p:txBody>
      </p:sp>
    </p:spTree>
    <p:extLst>
      <p:ext uri="{BB962C8B-B14F-4D97-AF65-F5344CB8AC3E}">
        <p14:creationId xmlns:p14="http://schemas.microsoft.com/office/powerpoint/2010/main" val="4124359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p:cNvSpPr/>
          <p:nvPr/>
        </p:nvSpPr>
        <p:spPr>
          <a:xfrm>
            <a:off x="1446963" y="752646"/>
            <a:ext cx="7315199" cy="3575338"/>
          </a:xfrm>
          <a:prstGeom prst="rect">
            <a:avLst/>
          </a:prstGeom>
        </p:spPr>
        <p:txBody>
          <a:bodyPr wrap="square">
            <a:spAutoFit/>
          </a:bodyPr>
          <a:lstStyle/>
          <a:p>
            <a:pPr marL="76200">
              <a:spcBef>
                <a:spcPts val="730"/>
              </a:spcBef>
            </a:pPr>
            <a:r>
              <a:rPr lang="en-US" b="1" dirty="0" smtClean="0">
                <a:latin typeface="Microsoft Sans Serif" panose="020B0604020202020204" pitchFamily="34" charset="0"/>
                <a:ea typeface="Microsoft Sans Serif" panose="020B0604020202020204" pitchFamily="34" charset="0"/>
              </a:rPr>
              <a:t>IO2 </a:t>
            </a:r>
            <a:r>
              <a:rPr lang="ro-RO" b="1" dirty="0" smtClean="0">
                <a:latin typeface="Microsoft Sans Serif" panose="020B0604020202020204" pitchFamily="34" charset="0"/>
                <a:ea typeface="Microsoft Sans Serif" panose="020B0604020202020204" pitchFamily="34" charset="0"/>
              </a:rPr>
              <a:t>Lider de organizație</a:t>
            </a:r>
            <a:r>
              <a:rPr lang="en-US" dirty="0" smtClean="0">
                <a:latin typeface="Microsoft Sans Serif" panose="020B0604020202020204" pitchFamily="34" charset="0"/>
                <a:ea typeface="Microsoft Sans Serif" panose="020B0604020202020204" pitchFamily="34" charset="0"/>
              </a:rPr>
              <a:t>: </a:t>
            </a:r>
          </a:p>
          <a:p>
            <a:pPr marL="76200">
              <a:spcBef>
                <a:spcPts val="730"/>
              </a:spcBef>
            </a:pPr>
            <a:r>
              <a:rPr lang="en-US" dirty="0"/>
              <a:t>AINTEK SYMVOULOI EPICHEIRISEON EFARMOGES YPSILIS TECHNOLOGIAS EKPAIDEFSI ANONYMI ETAIREIA (E10199796, GR)</a:t>
            </a:r>
            <a:endParaRPr lang="en-US" dirty="0">
              <a:latin typeface="Microsoft Sans Serif" panose="020B0604020202020204" pitchFamily="34" charset="0"/>
              <a:ea typeface="Microsoft Sans Serif" panose="020B0604020202020204" pitchFamily="34" charset="0"/>
            </a:endParaRPr>
          </a:p>
          <a:p>
            <a:pPr marL="76200">
              <a:spcBef>
                <a:spcPts val="730"/>
              </a:spcBef>
            </a:pPr>
            <a:endParaRPr lang="en-US" dirty="0" smtClean="0">
              <a:latin typeface="Microsoft Sans Serif" panose="020B0604020202020204" pitchFamily="34" charset="0"/>
              <a:ea typeface="Microsoft Sans Serif" panose="020B0604020202020204" pitchFamily="34" charset="0"/>
            </a:endParaRPr>
          </a:p>
          <a:p>
            <a:pPr marL="76200">
              <a:spcBef>
                <a:spcPts val="730"/>
              </a:spcBef>
            </a:pPr>
            <a:r>
              <a:rPr lang="ro-RO" b="1" dirty="0" smtClean="0">
                <a:latin typeface="Microsoft Sans Serif" panose="020B0604020202020204" pitchFamily="34" charset="0"/>
                <a:ea typeface="Microsoft Sans Serif" panose="020B0604020202020204" pitchFamily="34" charset="0"/>
              </a:rPr>
              <a:t>Organizații participante</a:t>
            </a:r>
            <a:r>
              <a:rPr lang="en-US" dirty="0" smtClean="0">
                <a:latin typeface="Microsoft Sans Serif" panose="020B0604020202020204" pitchFamily="34" charset="0"/>
                <a:ea typeface="Microsoft Sans Serif" panose="020B0604020202020204" pitchFamily="34" charset="0"/>
              </a:rPr>
              <a:t>:</a:t>
            </a:r>
          </a:p>
          <a:p>
            <a:pPr marL="76200">
              <a:spcBef>
                <a:spcPts val="730"/>
              </a:spcBef>
            </a:pPr>
            <a:r>
              <a:rPr lang="en-US" dirty="0"/>
              <a:t>Antalya Il </a:t>
            </a:r>
            <a:r>
              <a:rPr lang="en-US" dirty="0" err="1"/>
              <a:t>Milli</a:t>
            </a:r>
            <a:r>
              <a:rPr lang="en-US" dirty="0"/>
              <a:t> </a:t>
            </a:r>
            <a:r>
              <a:rPr lang="en-US" dirty="0" err="1"/>
              <a:t>Egitim</a:t>
            </a:r>
            <a:r>
              <a:rPr lang="en-US" dirty="0"/>
              <a:t> </a:t>
            </a:r>
            <a:r>
              <a:rPr lang="en-US" dirty="0" err="1"/>
              <a:t>Mudurlugu</a:t>
            </a:r>
            <a:r>
              <a:rPr lang="en-US" dirty="0"/>
              <a:t> (E10063635, TR) </a:t>
            </a:r>
            <a:endParaRPr lang="en-US" dirty="0" smtClean="0"/>
          </a:p>
          <a:p>
            <a:pPr marL="76200">
              <a:spcBef>
                <a:spcPts val="730"/>
              </a:spcBef>
            </a:pPr>
            <a:r>
              <a:rPr lang="en-US" dirty="0" smtClean="0"/>
              <a:t>CESIE </a:t>
            </a:r>
            <a:r>
              <a:rPr lang="en-US" dirty="0"/>
              <a:t>(E10109434, IT) </a:t>
            </a:r>
            <a:endParaRPr lang="en-US" dirty="0" smtClean="0"/>
          </a:p>
          <a:p>
            <a:pPr marL="76200">
              <a:spcBef>
                <a:spcPts val="730"/>
              </a:spcBef>
            </a:pPr>
            <a:r>
              <a:rPr lang="en-US" dirty="0" err="1" smtClean="0"/>
              <a:t>Colegiul</a:t>
            </a:r>
            <a:r>
              <a:rPr lang="en-US" dirty="0" smtClean="0"/>
              <a:t> </a:t>
            </a:r>
            <a:r>
              <a:rPr lang="en-US" dirty="0"/>
              <a:t>Economic "Ion </a:t>
            </a:r>
            <a:r>
              <a:rPr lang="en-US" dirty="0" err="1"/>
              <a:t>Ghica</a:t>
            </a:r>
            <a:r>
              <a:rPr lang="en-US" dirty="0"/>
              <a:t>" Braila (E10053563, RO) </a:t>
            </a:r>
            <a:endParaRPr lang="en-US" dirty="0" smtClean="0"/>
          </a:p>
          <a:p>
            <a:pPr marL="76200">
              <a:spcBef>
                <a:spcPts val="730"/>
              </a:spcBef>
            </a:pPr>
            <a:r>
              <a:rPr lang="en-US" dirty="0" smtClean="0"/>
              <a:t>KLUB </a:t>
            </a:r>
            <a:r>
              <a:rPr lang="en-US" dirty="0"/>
              <a:t>PO UPRAVLENIE NA ZNANIYA, INOVACII I STRATEGII (E10061894, BG) </a:t>
            </a:r>
            <a:endParaRPr lang="en-US" dirty="0" smtClean="0"/>
          </a:p>
          <a:p>
            <a:pPr marL="76200">
              <a:spcBef>
                <a:spcPts val="730"/>
              </a:spcBef>
            </a:pPr>
            <a:r>
              <a:rPr lang="en-US" dirty="0" smtClean="0"/>
              <a:t>MAGENTA </a:t>
            </a:r>
            <a:r>
              <a:rPr lang="en-US" dirty="0"/>
              <a:t>CONSULTORIA PROJECTS SL (E10179034, ES</a:t>
            </a:r>
            <a:r>
              <a:rPr lang="en-US" dirty="0" smtClean="0"/>
              <a:t>)</a:t>
            </a:r>
          </a:p>
          <a:p>
            <a:pPr marL="76200">
              <a:spcBef>
                <a:spcPts val="730"/>
              </a:spcBef>
            </a:pPr>
            <a:r>
              <a:rPr lang="en-US" dirty="0" smtClean="0"/>
              <a:t> </a:t>
            </a:r>
            <a:r>
              <a:rPr lang="en-US" dirty="0"/>
              <a:t>ZENTRALSTELLE FUR BERUFSBILDUNG IM HANDEL EV ZBB (E10021328, DE)</a:t>
            </a:r>
            <a:endParaRPr lang="ro-RO" dirty="0"/>
          </a:p>
          <a:p>
            <a:pPr marL="76200">
              <a:spcBef>
                <a:spcPts val="730"/>
              </a:spcBef>
            </a:pPr>
            <a:endParaRPr lang="ro-RO" dirty="0"/>
          </a:p>
        </p:txBody>
      </p:sp>
    </p:spTree>
    <p:extLst>
      <p:ext uri="{BB962C8B-B14F-4D97-AF65-F5344CB8AC3E}">
        <p14:creationId xmlns:p14="http://schemas.microsoft.com/office/powerpoint/2010/main" val="1105464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p:cNvSpPr/>
          <p:nvPr/>
        </p:nvSpPr>
        <p:spPr>
          <a:xfrm>
            <a:off x="1185704" y="288632"/>
            <a:ext cx="7757329" cy="3816429"/>
          </a:xfrm>
          <a:prstGeom prst="rect">
            <a:avLst/>
          </a:prstGeom>
        </p:spPr>
        <p:txBody>
          <a:bodyPr wrap="square">
            <a:spAutoFit/>
          </a:bodyPr>
          <a:lstStyle/>
          <a:p>
            <a:pPr marL="523875">
              <a:spcBef>
                <a:spcPts val="640"/>
              </a:spcBef>
            </a:pPr>
            <a:endParaRPr lang="en-US" dirty="0" smtClean="0">
              <a:latin typeface="Microsoft Sans Serif" panose="020B0604020202020204" pitchFamily="34" charset="0"/>
              <a:ea typeface="Microsoft Sans Serif" panose="020B0604020202020204" pitchFamily="34" charset="0"/>
            </a:endParaRPr>
          </a:p>
          <a:p>
            <a:r>
              <a:rPr lang="en-US" dirty="0" smtClean="0"/>
              <a:t>	</a:t>
            </a:r>
            <a:r>
              <a:rPr lang="en-US" dirty="0" err="1"/>
              <a:t>Ghidul</a:t>
            </a:r>
            <a:r>
              <a:rPr lang="en-US" dirty="0"/>
              <a:t> </a:t>
            </a:r>
            <a:r>
              <a:rPr lang="en-US" dirty="0" err="1"/>
              <a:t>formatorului</a:t>
            </a:r>
            <a:r>
              <a:rPr lang="en-US" dirty="0"/>
              <a:t> IO2</a:t>
            </a:r>
          </a:p>
          <a:p>
            <a:r>
              <a:rPr lang="en-US" dirty="0"/>
              <a:t>Material de </a:t>
            </a:r>
            <a:r>
              <a:rPr lang="en-US" dirty="0" err="1"/>
              <a:t>învățare</a:t>
            </a:r>
            <a:r>
              <a:rPr lang="en-US" dirty="0"/>
              <a:t> / </a:t>
            </a:r>
            <a:r>
              <a:rPr lang="en-US" dirty="0" err="1"/>
              <a:t>predare</a:t>
            </a:r>
            <a:r>
              <a:rPr lang="en-US" dirty="0"/>
              <a:t> / </a:t>
            </a:r>
            <a:r>
              <a:rPr lang="en-US" dirty="0" err="1"/>
              <a:t>instruire</a:t>
            </a:r>
            <a:r>
              <a:rPr lang="en-US" dirty="0"/>
              <a:t> – Manual / manual / material de </a:t>
            </a:r>
            <a:r>
              <a:rPr lang="en-US" dirty="0" err="1"/>
              <a:t>îndrumare</a:t>
            </a:r>
            <a:endParaRPr lang="en-US" dirty="0"/>
          </a:p>
          <a:p>
            <a:r>
              <a:rPr lang="en-US" dirty="0"/>
              <a:t>2021-04-01….2022-10-30</a:t>
            </a:r>
          </a:p>
          <a:p>
            <a:endParaRPr lang="en-US" dirty="0"/>
          </a:p>
          <a:p>
            <a:r>
              <a:rPr lang="en-US" dirty="0"/>
              <a:t>O2/A1 </a:t>
            </a:r>
            <a:r>
              <a:rPr lang="en-US" dirty="0" err="1"/>
              <a:t>Proiectarea</a:t>
            </a:r>
            <a:r>
              <a:rPr lang="en-US" dirty="0"/>
              <a:t> </a:t>
            </a:r>
            <a:r>
              <a:rPr lang="en-US" dirty="0" err="1"/>
              <a:t>conținutului</a:t>
            </a:r>
            <a:endParaRPr lang="en-US" dirty="0"/>
          </a:p>
          <a:p>
            <a:r>
              <a:rPr lang="en-US" dirty="0"/>
              <a:t>IDEC </a:t>
            </a:r>
            <a:r>
              <a:rPr lang="en-US" dirty="0" err="1"/>
              <a:t>va</a:t>
            </a:r>
            <a:r>
              <a:rPr lang="en-US" dirty="0"/>
              <a:t> fi </a:t>
            </a:r>
            <a:r>
              <a:rPr lang="en-US" dirty="0" err="1"/>
              <a:t>liderul</a:t>
            </a:r>
            <a:r>
              <a:rPr lang="en-US" dirty="0"/>
              <a:t> </a:t>
            </a:r>
            <a:r>
              <a:rPr lang="en-US" dirty="0" err="1"/>
              <a:t>producției</a:t>
            </a:r>
            <a:r>
              <a:rPr lang="en-US" dirty="0"/>
              <a:t> </a:t>
            </a:r>
            <a:r>
              <a:rPr lang="en-US" dirty="0" err="1"/>
              <a:t>și</a:t>
            </a:r>
            <a:r>
              <a:rPr lang="en-US" dirty="0"/>
              <a:t> </a:t>
            </a:r>
            <a:r>
              <a:rPr lang="en-US" dirty="0" err="1"/>
              <a:t>toți</a:t>
            </a:r>
            <a:r>
              <a:rPr lang="en-US" dirty="0"/>
              <a:t> </a:t>
            </a:r>
            <a:r>
              <a:rPr lang="en-US" dirty="0" err="1"/>
              <a:t>partenerii</a:t>
            </a:r>
            <a:r>
              <a:rPr lang="en-US" dirty="0"/>
              <a:t> </a:t>
            </a:r>
            <a:r>
              <a:rPr lang="en-US" dirty="0" err="1"/>
              <a:t>vor</a:t>
            </a:r>
            <a:r>
              <a:rPr lang="en-US" dirty="0"/>
              <a:t> </a:t>
            </a:r>
            <a:r>
              <a:rPr lang="en-US" dirty="0" err="1"/>
              <a:t>contribui</a:t>
            </a:r>
            <a:r>
              <a:rPr lang="en-US" dirty="0"/>
              <a:t>.</a:t>
            </a:r>
          </a:p>
          <a:p>
            <a:r>
              <a:rPr lang="en-US" dirty="0" err="1"/>
              <a:t>În</a:t>
            </a:r>
            <a:r>
              <a:rPr lang="en-US" dirty="0"/>
              <a:t> </a:t>
            </a:r>
            <a:r>
              <a:rPr lang="en-US" dirty="0" err="1"/>
              <a:t>primul</a:t>
            </a:r>
            <a:r>
              <a:rPr lang="en-US" dirty="0"/>
              <a:t> </a:t>
            </a:r>
            <a:r>
              <a:rPr lang="en-US" dirty="0" err="1"/>
              <a:t>rând</a:t>
            </a:r>
            <a:r>
              <a:rPr lang="en-US" dirty="0"/>
              <a:t>, o </a:t>
            </a:r>
            <a:r>
              <a:rPr lang="en-US" dirty="0" err="1"/>
              <a:t>planificare</a:t>
            </a:r>
            <a:r>
              <a:rPr lang="en-US" dirty="0"/>
              <a:t> a </a:t>
            </a:r>
            <a:r>
              <a:rPr lang="en-US" dirty="0" err="1"/>
              <a:t>conținutului</a:t>
            </a:r>
            <a:r>
              <a:rPr lang="en-US" dirty="0"/>
              <a:t> </a:t>
            </a:r>
            <a:r>
              <a:rPr lang="en-US" dirty="0" err="1"/>
              <a:t>ghidului</a:t>
            </a:r>
            <a:r>
              <a:rPr lang="en-US" dirty="0"/>
              <a:t> </a:t>
            </a:r>
            <a:r>
              <a:rPr lang="en-US" dirty="0" err="1"/>
              <a:t>va</a:t>
            </a:r>
            <a:r>
              <a:rPr lang="en-US" dirty="0"/>
              <a:t> fi </a:t>
            </a:r>
            <a:r>
              <a:rPr lang="en-US" dirty="0" err="1"/>
              <a:t>realizată</a:t>
            </a:r>
            <a:r>
              <a:rPr lang="en-US" dirty="0"/>
              <a:t> de IDEC </a:t>
            </a:r>
            <a:r>
              <a:rPr lang="en-US" dirty="0" err="1"/>
              <a:t>și</a:t>
            </a:r>
            <a:r>
              <a:rPr lang="en-US" dirty="0"/>
              <a:t> </a:t>
            </a:r>
            <a:r>
              <a:rPr lang="en-US" dirty="0" err="1"/>
              <a:t>validată</a:t>
            </a:r>
            <a:r>
              <a:rPr lang="en-US" dirty="0"/>
              <a:t> de </a:t>
            </a:r>
            <a:r>
              <a:rPr lang="en-US" dirty="0" err="1"/>
              <a:t>parteneri</a:t>
            </a:r>
            <a:r>
              <a:rPr lang="en-US" dirty="0"/>
              <a:t>. </a:t>
            </a:r>
            <a:r>
              <a:rPr lang="en-US" dirty="0" err="1"/>
              <a:t>Aceasta</a:t>
            </a:r>
            <a:r>
              <a:rPr lang="en-US" dirty="0"/>
              <a:t> </a:t>
            </a:r>
            <a:r>
              <a:rPr lang="en-US" dirty="0" err="1"/>
              <a:t>este</a:t>
            </a:r>
            <a:r>
              <a:rPr lang="en-US" dirty="0"/>
              <a:t> o </a:t>
            </a:r>
            <a:r>
              <a:rPr lang="en-US" dirty="0" err="1"/>
              <a:t>primă</a:t>
            </a:r>
            <a:r>
              <a:rPr lang="en-US" dirty="0"/>
              <a:t> </a:t>
            </a:r>
            <a:r>
              <a:rPr lang="en-US" dirty="0" err="1"/>
              <a:t>sarcină</a:t>
            </a:r>
            <a:r>
              <a:rPr lang="en-US" dirty="0"/>
              <a:t> </a:t>
            </a:r>
            <a:r>
              <a:rPr lang="en-US" dirty="0" err="1"/>
              <a:t>organizatorică</a:t>
            </a:r>
            <a:r>
              <a:rPr lang="en-US" dirty="0"/>
              <a:t> </a:t>
            </a:r>
            <a:r>
              <a:rPr lang="en-US" dirty="0" err="1"/>
              <a:t>și</a:t>
            </a:r>
            <a:r>
              <a:rPr lang="en-US" dirty="0"/>
              <a:t> </a:t>
            </a:r>
            <a:r>
              <a:rPr lang="en-US" dirty="0" err="1"/>
              <a:t>pregătitoare</a:t>
            </a:r>
            <a:r>
              <a:rPr lang="en-US" dirty="0" smtClean="0"/>
              <a:t>.</a:t>
            </a:r>
            <a:endParaRPr lang="ro-RO" dirty="0" smtClean="0"/>
          </a:p>
          <a:p>
            <a:endParaRPr lang="en-US" dirty="0"/>
          </a:p>
          <a:p>
            <a:r>
              <a:rPr lang="en-US" dirty="0"/>
              <a:t>O2/A2 </a:t>
            </a:r>
            <a:r>
              <a:rPr lang="en-US" dirty="0" err="1"/>
              <a:t>Elaborarea</a:t>
            </a:r>
            <a:r>
              <a:rPr lang="en-US" dirty="0"/>
              <a:t> </a:t>
            </a:r>
            <a:r>
              <a:rPr lang="en-US" dirty="0" err="1"/>
              <a:t>ghidului</a:t>
            </a:r>
            <a:endParaRPr lang="en-US" dirty="0"/>
          </a:p>
          <a:p>
            <a:r>
              <a:rPr lang="en-US" dirty="0"/>
              <a:t>IDEC </a:t>
            </a:r>
            <a:r>
              <a:rPr lang="en-US" dirty="0" err="1"/>
              <a:t>va</a:t>
            </a:r>
            <a:r>
              <a:rPr lang="en-US" dirty="0"/>
              <a:t> fi </a:t>
            </a:r>
            <a:r>
              <a:rPr lang="en-US" dirty="0" err="1"/>
              <a:t>lider</a:t>
            </a:r>
            <a:r>
              <a:rPr lang="en-US" dirty="0"/>
              <a:t> </a:t>
            </a:r>
            <a:r>
              <a:rPr lang="en-US" dirty="0" err="1"/>
              <a:t>și</a:t>
            </a:r>
            <a:r>
              <a:rPr lang="en-US" dirty="0"/>
              <a:t> </a:t>
            </a:r>
            <a:r>
              <a:rPr lang="en-US" dirty="0" err="1"/>
              <a:t>toți</a:t>
            </a:r>
            <a:r>
              <a:rPr lang="en-US" dirty="0"/>
              <a:t> </a:t>
            </a:r>
            <a:r>
              <a:rPr lang="en-US" dirty="0" err="1"/>
              <a:t>partenerii</a:t>
            </a:r>
            <a:r>
              <a:rPr lang="en-US" dirty="0"/>
              <a:t> </a:t>
            </a:r>
            <a:r>
              <a:rPr lang="en-US" dirty="0" err="1"/>
              <a:t>vor</a:t>
            </a:r>
            <a:r>
              <a:rPr lang="en-US" dirty="0"/>
              <a:t> </a:t>
            </a:r>
            <a:r>
              <a:rPr lang="en-US" dirty="0" err="1"/>
              <a:t>contribui</a:t>
            </a:r>
            <a:r>
              <a:rPr lang="en-US" dirty="0"/>
              <a:t>.</a:t>
            </a:r>
          </a:p>
          <a:p>
            <a:r>
              <a:rPr lang="en-US" dirty="0" err="1"/>
              <a:t>Ghidul</a:t>
            </a:r>
            <a:r>
              <a:rPr lang="en-US" dirty="0"/>
              <a:t> </a:t>
            </a:r>
            <a:r>
              <a:rPr lang="en-US" dirty="0" err="1"/>
              <a:t>va</a:t>
            </a:r>
            <a:r>
              <a:rPr lang="en-US" dirty="0"/>
              <a:t> </a:t>
            </a:r>
            <a:r>
              <a:rPr lang="en-US" dirty="0" err="1"/>
              <a:t>sprijini</a:t>
            </a:r>
            <a:r>
              <a:rPr lang="en-US" dirty="0"/>
              <a:t> </a:t>
            </a:r>
            <a:r>
              <a:rPr lang="en-US" dirty="0" err="1"/>
              <a:t>formatorii</a:t>
            </a:r>
            <a:r>
              <a:rPr lang="en-US" dirty="0"/>
              <a:t> </a:t>
            </a:r>
            <a:r>
              <a:rPr lang="en-US" dirty="0" err="1"/>
              <a:t>în</a:t>
            </a:r>
            <a:r>
              <a:rPr lang="en-US" dirty="0"/>
              <a:t> </a:t>
            </a:r>
            <a:r>
              <a:rPr lang="en-US" dirty="0" err="1"/>
              <a:t>proiectarea</a:t>
            </a:r>
            <a:r>
              <a:rPr lang="en-US" dirty="0"/>
              <a:t> </a:t>
            </a:r>
            <a:r>
              <a:rPr lang="en-US" dirty="0" err="1"/>
              <a:t>și</a:t>
            </a:r>
            <a:r>
              <a:rPr lang="en-US" dirty="0"/>
              <a:t> </a:t>
            </a:r>
            <a:r>
              <a:rPr lang="en-US" dirty="0" err="1"/>
              <a:t>implementarea</a:t>
            </a:r>
            <a:r>
              <a:rPr lang="en-US" dirty="0"/>
              <a:t> </a:t>
            </a:r>
            <a:r>
              <a:rPr lang="en-US" dirty="0" err="1"/>
              <a:t>programului</a:t>
            </a:r>
            <a:r>
              <a:rPr lang="en-US" dirty="0"/>
              <a:t> de </a:t>
            </a:r>
            <a:r>
              <a:rPr lang="en-US" dirty="0" err="1"/>
              <a:t>ucenicie</a:t>
            </a:r>
            <a:r>
              <a:rPr lang="en-US" dirty="0"/>
              <a:t> </a:t>
            </a:r>
            <a:r>
              <a:rPr lang="en-US" dirty="0" err="1"/>
              <a:t>pe</a:t>
            </a:r>
            <a:r>
              <a:rPr lang="en-US" dirty="0"/>
              <a:t> </a:t>
            </a:r>
            <a:r>
              <a:rPr lang="en-US" dirty="0" err="1"/>
              <a:t>baza</a:t>
            </a:r>
            <a:r>
              <a:rPr lang="en-US" dirty="0"/>
              <a:t> </a:t>
            </a:r>
            <a:r>
              <a:rPr lang="en-US" dirty="0" err="1"/>
              <a:t>modelului</a:t>
            </a:r>
            <a:r>
              <a:rPr lang="en-US" dirty="0"/>
              <a:t> </a:t>
            </a:r>
            <a:r>
              <a:rPr lang="en-US" dirty="0" err="1"/>
              <a:t>propus</a:t>
            </a:r>
            <a:r>
              <a:rPr lang="en-US" dirty="0"/>
              <a:t>. </a:t>
            </a:r>
            <a:r>
              <a:rPr lang="en-US" dirty="0" err="1"/>
              <a:t>Ghidul</a:t>
            </a:r>
            <a:r>
              <a:rPr lang="en-US" dirty="0"/>
              <a:t> </a:t>
            </a:r>
            <a:r>
              <a:rPr lang="en-US" dirty="0" err="1"/>
              <a:t>va</a:t>
            </a:r>
            <a:r>
              <a:rPr lang="en-US" dirty="0"/>
              <a:t> </a:t>
            </a:r>
            <a:r>
              <a:rPr lang="en-US" dirty="0" err="1"/>
              <a:t>urma</a:t>
            </a:r>
            <a:r>
              <a:rPr lang="en-US" dirty="0"/>
              <a:t> un format pas cu pas </a:t>
            </a:r>
            <a:r>
              <a:rPr lang="en-US" dirty="0" err="1"/>
              <a:t>și</a:t>
            </a:r>
            <a:r>
              <a:rPr lang="en-US" dirty="0"/>
              <a:t> </a:t>
            </a:r>
            <a:r>
              <a:rPr lang="en-US" dirty="0" err="1"/>
              <a:t>va</a:t>
            </a:r>
            <a:r>
              <a:rPr lang="en-US" dirty="0"/>
              <a:t> include </a:t>
            </a:r>
            <a:r>
              <a:rPr lang="en-US" dirty="0" err="1"/>
              <a:t>îndrumări</a:t>
            </a:r>
            <a:r>
              <a:rPr lang="en-US" dirty="0"/>
              <a:t>, </a:t>
            </a:r>
            <a:r>
              <a:rPr lang="en-US" dirty="0" err="1"/>
              <a:t>sugestii</a:t>
            </a:r>
            <a:r>
              <a:rPr lang="en-US" dirty="0"/>
              <a:t>, </a:t>
            </a:r>
            <a:r>
              <a:rPr lang="en-US" dirty="0" err="1"/>
              <a:t>sfaturi</a:t>
            </a:r>
            <a:r>
              <a:rPr lang="en-US" dirty="0"/>
              <a:t> </a:t>
            </a:r>
            <a:r>
              <a:rPr lang="en-US" dirty="0" err="1"/>
              <a:t>și</a:t>
            </a:r>
            <a:r>
              <a:rPr lang="en-US" dirty="0"/>
              <a:t> </a:t>
            </a:r>
            <a:r>
              <a:rPr lang="en-US" dirty="0" err="1"/>
              <a:t>sfaturi</a:t>
            </a:r>
            <a:r>
              <a:rPr lang="en-US" dirty="0"/>
              <a:t>. </a:t>
            </a:r>
            <a:r>
              <a:rPr lang="en-US" dirty="0" err="1"/>
              <a:t>Poveștile</a:t>
            </a:r>
            <a:r>
              <a:rPr lang="en-US" dirty="0"/>
              <a:t> de </a:t>
            </a:r>
            <a:r>
              <a:rPr lang="en-US" dirty="0" err="1"/>
              <a:t>succes</a:t>
            </a:r>
            <a:r>
              <a:rPr lang="en-US" dirty="0"/>
              <a:t> din </a:t>
            </a:r>
            <a:r>
              <a:rPr lang="en-US" dirty="0" err="1"/>
              <a:t>experimente</a:t>
            </a:r>
            <a:r>
              <a:rPr lang="en-US" dirty="0"/>
              <a:t> </a:t>
            </a:r>
            <a:r>
              <a:rPr lang="en-US" dirty="0" err="1"/>
              <a:t>vor</a:t>
            </a:r>
            <a:r>
              <a:rPr lang="en-US" dirty="0"/>
              <a:t> fi </a:t>
            </a:r>
            <a:r>
              <a:rPr lang="en-US" dirty="0" err="1"/>
              <a:t>incluse</a:t>
            </a:r>
            <a:r>
              <a:rPr lang="en-US" dirty="0"/>
              <a:t> </a:t>
            </a:r>
            <a:r>
              <a:rPr lang="en-US" dirty="0" err="1"/>
              <a:t>în</a:t>
            </a:r>
            <a:r>
              <a:rPr lang="en-US" dirty="0"/>
              <a:t> </a:t>
            </a:r>
            <a:r>
              <a:rPr lang="en-US" dirty="0" err="1"/>
              <a:t>ghid</a:t>
            </a:r>
            <a:r>
              <a:rPr lang="en-US" dirty="0"/>
              <a:t> </a:t>
            </a:r>
            <a:r>
              <a:rPr lang="en-US" dirty="0" err="1"/>
              <a:t>ca</a:t>
            </a:r>
            <a:r>
              <a:rPr lang="en-US" dirty="0"/>
              <a:t> </a:t>
            </a:r>
            <a:r>
              <a:rPr lang="en-US" dirty="0" err="1"/>
              <a:t>exemplu</a:t>
            </a:r>
            <a:r>
              <a:rPr lang="en-US" dirty="0"/>
              <a:t> </a:t>
            </a:r>
            <a:r>
              <a:rPr lang="en-US" dirty="0" err="1"/>
              <a:t>după</a:t>
            </a:r>
            <a:r>
              <a:rPr lang="en-US" dirty="0"/>
              <a:t> </a:t>
            </a:r>
            <a:r>
              <a:rPr lang="en-US" dirty="0" err="1"/>
              <a:t>piloți</a:t>
            </a:r>
            <a:r>
              <a:rPr lang="en-US" dirty="0"/>
              <a:t>. IDEC </a:t>
            </a:r>
            <a:r>
              <a:rPr lang="en-US" dirty="0" err="1"/>
              <a:t>va</a:t>
            </a:r>
            <a:r>
              <a:rPr lang="en-US" dirty="0"/>
              <a:t> </a:t>
            </a:r>
            <a:r>
              <a:rPr lang="en-US" dirty="0" err="1"/>
              <a:t>oferi</a:t>
            </a:r>
            <a:r>
              <a:rPr lang="en-US" dirty="0"/>
              <a:t> </a:t>
            </a:r>
            <a:r>
              <a:rPr lang="en-US" dirty="0" err="1"/>
              <a:t>șabloane</a:t>
            </a:r>
            <a:r>
              <a:rPr lang="en-US" dirty="0"/>
              <a:t> </a:t>
            </a:r>
            <a:r>
              <a:rPr lang="en-US" dirty="0" err="1"/>
              <a:t>pentru</a:t>
            </a:r>
            <a:r>
              <a:rPr lang="en-US" dirty="0"/>
              <a:t> </a:t>
            </a:r>
            <a:r>
              <a:rPr lang="en-US" dirty="0" err="1"/>
              <a:t>raportarea</a:t>
            </a:r>
            <a:r>
              <a:rPr lang="en-US" dirty="0"/>
              <a:t> </a:t>
            </a:r>
            <a:r>
              <a:rPr lang="en-US" dirty="0" err="1"/>
              <a:t>poveștilor</a:t>
            </a:r>
            <a:r>
              <a:rPr lang="en-US" dirty="0"/>
              <a:t> de </a:t>
            </a:r>
            <a:r>
              <a:rPr lang="en-US" dirty="0" err="1"/>
              <a:t>succes</a:t>
            </a:r>
            <a:r>
              <a:rPr lang="en-US" dirty="0"/>
              <a:t>. </a:t>
            </a:r>
            <a:r>
              <a:rPr lang="en-US" dirty="0" err="1"/>
              <a:t>În</a:t>
            </a:r>
            <a:r>
              <a:rPr lang="en-US" dirty="0"/>
              <a:t> </a:t>
            </a:r>
            <a:r>
              <a:rPr lang="en-US" dirty="0" err="1"/>
              <a:t>ghid</a:t>
            </a:r>
            <a:r>
              <a:rPr lang="en-US" dirty="0"/>
              <a:t> </a:t>
            </a:r>
            <a:r>
              <a:rPr lang="en-US" dirty="0" err="1"/>
              <a:t>va</a:t>
            </a:r>
            <a:r>
              <a:rPr lang="en-US" dirty="0"/>
              <a:t> fi </a:t>
            </a:r>
            <a:r>
              <a:rPr lang="en-US" dirty="0" err="1"/>
              <a:t>inclusă</a:t>
            </a:r>
            <a:r>
              <a:rPr lang="en-US" dirty="0"/>
              <a:t> o </a:t>
            </a:r>
            <a:r>
              <a:rPr lang="en-US" dirty="0" err="1"/>
              <a:t>poveste</a:t>
            </a:r>
            <a:r>
              <a:rPr lang="en-US" dirty="0"/>
              <a:t> de </a:t>
            </a:r>
            <a:r>
              <a:rPr lang="en-US" dirty="0" err="1"/>
              <a:t>succes</a:t>
            </a:r>
            <a:r>
              <a:rPr lang="en-US" dirty="0"/>
              <a:t> </a:t>
            </a:r>
            <a:r>
              <a:rPr lang="en-US" dirty="0" err="1" smtClean="0"/>
              <a:t>pe</a:t>
            </a:r>
            <a:r>
              <a:rPr lang="en-US" dirty="0" smtClean="0"/>
              <a:t> </a:t>
            </a:r>
            <a:r>
              <a:rPr lang="en-US" dirty="0" err="1"/>
              <a:t>țară</a:t>
            </a:r>
            <a:r>
              <a:rPr lang="en-US" dirty="0"/>
              <a:t>.</a:t>
            </a:r>
            <a:r>
              <a:rPr lang="en-US" sz="1800" dirty="0">
                <a:latin typeface="Microsoft Sans Serif" panose="020B0604020202020204" pitchFamily="34" charset="0"/>
                <a:ea typeface="Microsoft Sans Serif" panose="020B0604020202020204" pitchFamily="34" charset="0"/>
              </a:rPr>
              <a:t> </a:t>
            </a:r>
            <a:endParaRPr lang="ro-RO" dirty="0">
              <a:latin typeface="Microsoft Sans Serif" panose="020B0604020202020204" pitchFamily="34" charset="0"/>
              <a:ea typeface="Microsoft Sans Serif" panose="020B0604020202020204" pitchFamily="34" charset="0"/>
            </a:endParaRPr>
          </a:p>
        </p:txBody>
      </p:sp>
      <p:pic>
        <p:nvPicPr>
          <p:cNvPr id="3" name="Imagine 2"/>
          <p:cNvPicPr>
            <a:picLocks noChangeAspect="1"/>
          </p:cNvPicPr>
          <p:nvPr/>
        </p:nvPicPr>
        <p:blipFill>
          <a:blip r:embed="rId2"/>
          <a:stretch>
            <a:fillRect/>
          </a:stretch>
        </p:blipFill>
        <p:spPr>
          <a:xfrm>
            <a:off x="177204" y="574430"/>
            <a:ext cx="823031" cy="274344"/>
          </a:xfrm>
          <a:prstGeom prst="rect">
            <a:avLst/>
          </a:prstGeom>
        </p:spPr>
      </p:pic>
    </p:spTree>
    <p:extLst>
      <p:ext uri="{BB962C8B-B14F-4D97-AF65-F5344CB8AC3E}">
        <p14:creationId xmlns:p14="http://schemas.microsoft.com/office/powerpoint/2010/main" val="2884302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p:cNvSpPr/>
          <p:nvPr/>
        </p:nvSpPr>
        <p:spPr>
          <a:xfrm>
            <a:off x="1085221" y="788396"/>
            <a:ext cx="7506119" cy="2893100"/>
          </a:xfrm>
          <a:prstGeom prst="rect">
            <a:avLst/>
          </a:prstGeom>
        </p:spPr>
        <p:txBody>
          <a:bodyPr wrap="square">
            <a:spAutoFit/>
          </a:bodyPr>
          <a:lstStyle/>
          <a:p>
            <a:pPr marL="523875"/>
            <a:r>
              <a:rPr lang="ro-RO" dirty="0" err="1"/>
              <a:t>Seminarii</a:t>
            </a:r>
            <a:r>
              <a:rPr lang="ro-RO" dirty="0"/>
              <a:t> O2/A3 pentru formatori în școli și companii VET</a:t>
            </a:r>
          </a:p>
          <a:p>
            <a:pPr marL="523875"/>
            <a:endParaRPr lang="ro-RO" dirty="0"/>
          </a:p>
          <a:p>
            <a:pPr marL="523875"/>
            <a:r>
              <a:rPr lang="ro-RO" dirty="0"/>
              <a:t>În urma primei versiuni a ghidului formatorilor, vor fi organizate </a:t>
            </a:r>
            <a:r>
              <a:rPr lang="ro-RO" dirty="0" err="1"/>
              <a:t>seminarii</a:t>
            </a:r>
            <a:r>
              <a:rPr lang="ro-RO" dirty="0"/>
              <a:t> pentru formatori în toate țările partenere. IDEC cu CEIG va dezvolta structura programului (obiective, rezultate ale învățării, metodologie, conținuturi) și resursele pentru </a:t>
            </a:r>
            <a:r>
              <a:rPr lang="ro-RO" dirty="0" err="1"/>
              <a:t>seminarii</a:t>
            </a:r>
            <a:r>
              <a:rPr lang="ro-RO" dirty="0"/>
              <a:t> (ex. prezentări, bibliografie, documente, studii de caz, exerciții, probleme). Fiecare partener va organiza un seminar de o zi, care se adresează unui minim de 10 formatori atât din centrele VET, cât și din companiile care sunt implicate în stagii de ucenicie. Se va acorda prioritate participanților din partenerii asociați care și-au declarat deja interesul de a se implica în experimentare. Cu toate acestea, organizatorii vor invita și alți formatori care vor fi instruiți să implementeze schema în programele lor de ucenicie.</a:t>
            </a:r>
          </a:p>
          <a:p>
            <a:pPr marL="523875"/>
            <a:r>
              <a:rPr lang="ro-RO" dirty="0" err="1"/>
              <a:t>Seminariile</a:t>
            </a:r>
            <a:r>
              <a:rPr lang="ro-RO" dirty="0"/>
              <a:t> vor fi evaluate de către participanți, folosind un chestionar de </a:t>
            </a:r>
            <a:r>
              <a:rPr lang="ro-RO" dirty="0" smtClean="0"/>
              <a:t>evaluare.</a:t>
            </a:r>
            <a:endParaRPr lang="ro-RO" dirty="0"/>
          </a:p>
        </p:txBody>
      </p:sp>
      <p:pic>
        <p:nvPicPr>
          <p:cNvPr id="3" name="Imagine 2"/>
          <p:cNvPicPr>
            <a:picLocks noChangeAspect="1"/>
          </p:cNvPicPr>
          <p:nvPr/>
        </p:nvPicPr>
        <p:blipFill>
          <a:blip r:embed="rId2"/>
          <a:stretch>
            <a:fillRect/>
          </a:stretch>
        </p:blipFill>
        <p:spPr>
          <a:xfrm>
            <a:off x="177204" y="574430"/>
            <a:ext cx="823031" cy="274344"/>
          </a:xfrm>
          <a:prstGeom prst="rect">
            <a:avLst/>
          </a:prstGeom>
        </p:spPr>
      </p:pic>
    </p:spTree>
    <p:extLst>
      <p:ext uri="{BB962C8B-B14F-4D97-AF65-F5344CB8AC3E}">
        <p14:creationId xmlns:p14="http://schemas.microsoft.com/office/powerpoint/2010/main" val="3755563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ine 2"/>
          <p:cNvPicPr>
            <a:picLocks noChangeAspect="1"/>
          </p:cNvPicPr>
          <p:nvPr/>
        </p:nvPicPr>
        <p:blipFill>
          <a:blip r:embed="rId2"/>
          <a:stretch>
            <a:fillRect/>
          </a:stretch>
        </p:blipFill>
        <p:spPr>
          <a:xfrm>
            <a:off x="177204" y="574430"/>
            <a:ext cx="823031" cy="274344"/>
          </a:xfrm>
          <a:prstGeom prst="rect">
            <a:avLst/>
          </a:prstGeom>
        </p:spPr>
      </p:pic>
      <p:sp>
        <p:nvSpPr>
          <p:cNvPr id="4" name="Dreptunghi 3"/>
          <p:cNvSpPr/>
          <p:nvPr/>
        </p:nvSpPr>
        <p:spPr>
          <a:xfrm>
            <a:off x="2285999" y="909757"/>
            <a:ext cx="5338583" cy="3323987"/>
          </a:xfrm>
          <a:prstGeom prst="rect">
            <a:avLst/>
          </a:prstGeom>
        </p:spPr>
        <p:txBody>
          <a:bodyPr wrap="square">
            <a:spAutoFit/>
          </a:bodyPr>
          <a:lstStyle/>
          <a:p>
            <a:r>
              <a:rPr lang="en-US" dirty="0"/>
              <a:t>O2/A4 </a:t>
            </a:r>
            <a:r>
              <a:rPr lang="en-US" dirty="0" err="1"/>
              <a:t>Experimentare</a:t>
            </a:r>
            <a:r>
              <a:rPr lang="en-US" dirty="0"/>
              <a:t> pilot</a:t>
            </a:r>
          </a:p>
          <a:p>
            <a:r>
              <a:rPr lang="en-US" dirty="0" err="1"/>
              <a:t>Pilotarea</a:t>
            </a:r>
            <a:r>
              <a:rPr lang="en-US" dirty="0"/>
              <a:t> </a:t>
            </a:r>
            <a:r>
              <a:rPr lang="en-US" dirty="0" err="1"/>
              <a:t>ghidului</a:t>
            </a:r>
            <a:r>
              <a:rPr lang="en-US" dirty="0"/>
              <a:t> </a:t>
            </a:r>
            <a:r>
              <a:rPr lang="en-US" dirty="0" err="1"/>
              <a:t>va</a:t>
            </a:r>
            <a:r>
              <a:rPr lang="en-US" dirty="0"/>
              <a:t> fi </a:t>
            </a:r>
            <a:r>
              <a:rPr lang="en-US" dirty="0" err="1"/>
              <a:t>combinată</a:t>
            </a:r>
            <a:r>
              <a:rPr lang="en-US" dirty="0"/>
              <a:t> cu </a:t>
            </a:r>
            <a:r>
              <a:rPr lang="en-US" dirty="0" err="1"/>
              <a:t>pilotarea</a:t>
            </a:r>
            <a:r>
              <a:rPr lang="en-US" dirty="0"/>
              <a:t> </a:t>
            </a:r>
            <a:r>
              <a:rPr lang="en-US" dirty="0" err="1"/>
              <a:t>modelului</a:t>
            </a:r>
            <a:r>
              <a:rPr lang="en-US" dirty="0"/>
              <a:t>, de la IO1. </a:t>
            </a:r>
            <a:r>
              <a:rPr lang="en-US" dirty="0" err="1"/>
              <a:t>În</a:t>
            </a:r>
            <a:r>
              <a:rPr lang="en-US" dirty="0"/>
              <a:t> </a:t>
            </a:r>
            <a:r>
              <a:rPr lang="en-US" dirty="0" err="1"/>
              <a:t>timpul</a:t>
            </a:r>
            <a:r>
              <a:rPr lang="en-US" dirty="0"/>
              <a:t>, </a:t>
            </a:r>
            <a:r>
              <a:rPr lang="en-US" dirty="0" err="1"/>
              <a:t>partenerii</a:t>
            </a:r>
            <a:r>
              <a:rPr lang="en-US" dirty="0"/>
              <a:t> </a:t>
            </a:r>
            <a:r>
              <a:rPr lang="en-US" dirty="0" err="1"/>
              <a:t>vor</a:t>
            </a:r>
            <a:r>
              <a:rPr lang="en-US" dirty="0"/>
              <a:t> </a:t>
            </a:r>
            <a:r>
              <a:rPr lang="en-US" dirty="0" err="1"/>
              <a:t>aduna</a:t>
            </a:r>
            <a:r>
              <a:rPr lang="en-US" dirty="0"/>
              <a:t> </a:t>
            </a:r>
            <a:r>
              <a:rPr lang="en-US" dirty="0" err="1"/>
              <a:t>povești</a:t>
            </a:r>
            <a:r>
              <a:rPr lang="en-US" dirty="0"/>
              <a:t> de </a:t>
            </a:r>
            <a:r>
              <a:rPr lang="en-US" dirty="0" err="1"/>
              <a:t>succes</a:t>
            </a:r>
            <a:r>
              <a:rPr lang="en-US" dirty="0"/>
              <a:t> de la </a:t>
            </a:r>
            <a:r>
              <a:rPr lang="en-US" dirty="0" err="1"/>
              <a:t>formatori</a:t>
            </a:r>
            <a:r>
              <a:rPr lang="en-US" dirty="0"/>
              <a:t> </a:t>
            </a:r>
            <a:r>
              <a:rPr lang="en-US" dirty="0" err="1"/>
              <a:t>și</a:t>
            </a:r>
            <a:r>
              <a:rPr lang="en-US" dirty="0"/>
              <a:t> </a:t>
            </a:r>
            <a:r>
              <a:rPr lang="en-US" dirty="0" err="1"/>
              <a:t>studenți</a:t>
            </a:r>
            <a:r>
              <a:rPr lang="en-US" dirty="0"/>
              <a:t>, care </a:t>
            </a:r>
            <a:r>
              <a:rPr lang="en-US" dirty="0" err="1"/>
              <a:t>vor</a:t>
            </a:r>
            <a:r>
              <a:rPr lang="en-US" dirty="0"/>
              <a:t> fi </a:t>
            </a:r>
            <a:r>
              <a:rPr lang="en-US" dirty="0" err="1"/>
              <a:t>incluse</a:t>
            </a:r>
            <a:r>
              <a:rPr lang="en-US" dirty="0"/>
              <a:t> </a:t>
            </a:r>
            <a:r>
              <a:rPr lang="en-US" dirty="0" err="1"/>
              <a:t>în</a:t>
            </a:r>
            <a:r>
              <a:rPr lang="en-US" dirty="0"/>
              <a:t> </a:t>
            </a:r>
            <a:r>
              <a:rPr lang="en-US" dirty="0" err="1"/>
              <a:t>versiunea</a:t>
            </a:r>
            <a:r>
              <a:rPr lang="en-US" dirty="0"/>
              <a:t> </a:t>
            </a:r>
            <a:r>
              <a:rPr lang="en-US" dirty="0" err="1"/>
              <a:t>finală</a:t>
            </a:r>
            <a:r>
              <a:rPr lang="en-US" dirty="0"/>
              <a:t> a </a:t>
            </a:r>
            <a:r>
              <a:rPr lang="en-US" dirty="0" err="1"/>
              <a:t>ghidului</a:t>
            </a:r>
            <a:r>
              <a:rPr lang="en-US" dirty="0"/>
              <a:t>.</a:t>
            </a:r>
          </a:p>
          <a:p>
            <a:endParaRPr lang="en-US" dirty="0"/>
          </a:p>
          <a:p>
            <a:r>
              <a:rPr lang="en-US" dirty="0"/>
              <a:t>O2/A5 </a:t>
            </a:r>
            <a:r>
              <a:rPr lang="en-US" dirty="0" err="1"/>
              <a:t>Finalizarea</a:t>
            </a:r>
            <a:r>
              <a:rPr lang="en-US" dirty="0"/>
              <a:t> </a:t>
            </a:r>
            <a:r>
              <a:rPr lang="en-US" dirty="0" err="1"/>
              <a:t>ghidului</a:t>
            </a:r>
            <a:r>
              <a:rPr lang="en-US" dirty="0"/>
              <a:t> </a:t>
            </a:r>
            <a:r>
              <a:rPr lang="en-US" dirty="0" err="1"/>
              <a:t>formatorilor</a:t>
            </a:r>
            <a:endParaRPr lang="en-US" dirty="0"/>
          </a:p>
          <a:p>
            <a:r>
              <a:rPr lang="en-US" dirty="0"/>
              <a:t>IDEC </a:t>
            </a:r>
            <a:r>
              <a:rPr lang="en-US" dirty="0" err="1"/>
              <a:t>va</a:t>
            </a:r>
            <a:r>
              <a:rPr lang="en-US" dirty="0"/>
              <a:t> </a:t>
            </a:r>
            <a:r>
              <a:rPr lang="en-US" dirty="0" err="1"/>
              <a:t>finaliza</a:t>
            </a:r>
            <a:r>
              <a:rPr lang="en-US" dirty="0"/>
              <a:t> </a:t>
            </a:r>
            <a:r>
              <a:rPr lang="en-US" dirty="0" err="1"/>
              <a:t>apoi</a:t>
            </a:r>
            <a:r>
              <a:rPr lang="en-US" dirty="0"/>
              <a:t> </a:t>
            </a:r>
            <a:r>
              <a:rPr lang="en-US" dirty="0" err="1"/>
              <a:t>ghidul</a:t>
            </a:r>
            <a:r>
              <a:rPr lang="en-US" dirty="0"/>
              <a:t> </a:t>
            </a:r>
            <a:r>
              <a:rPr lang="en-US" dirty="0" err="1"/>
              <a:t>pe</a:t>
            </a:r>
            <a:r>
              <a:rPr lang="en-US" dirty="0"/>
              <a:t> </a:t>
            </a:r>
            <a:r>
              <a:rPr lang="en-US" dirty="0" err="1"/>
              <a:t>baza</a:t>
            </a:r>
            <a:r>
              <a:rPr lang="en-US" dirty="0"/>
              <a:t> </a:t>
            </a:r>
            <a:r>
              <a:rPr lang="en-US" dirty="0" err="1"/>
              <a:t>evaluării</a:t>
            </a:r>
            <a:r>
              <a:rPr lang="en-US" dirty="0"/>
              <a:t> </a:t>
            </a:r>
            <a:r>
              <a:rPr lang="en-US" dirty="0" err="1" smtClean="0"/>
              <a:t>pilo</a:t>
            </a:r>
            <a:r>
              <a:rPr lang="ro-RO" dirty="0" smtClean="0"/>
              <a:t>tării </a:t>
            </a:r>
            <a:r>
              <a:rPr lang="en-US" dirty="0" err="1" smtClean="0"/>
              <a:t>și</a:t>
            </a:r>
            <a:r>
              <a:rPr lang="en-US" dirty="0" smtClean="0"/>
              <a:t> </a:t>
            </a:r>
            <a:r>
              <a:rPr lang="en-US" dirty="0"/>
              <a:t>a </a:t>
            </a:r>
            <a:r>
              <a:rPr lang="en-US" dirty="0" err="1"/>
              <a:t>poveștilor</a:t>
            </a:r>
            <a:r>
              <a:rPr lang="en-US" dirty="0"/>
              <a:t> de </a:t>
            </a:r>
            <a:r>
              <a:rPr lang="en-US" dirty="0" err="1"/>
              <a:t>succes</a:t>
            </a:r>
            <a:r>
              <a:rPr lang="en-US" dirty="0"/>
              <a:t> </a:t>
            </a:r>
            <a:r>
              <a:rPr lang="en-US" dirty="0" err="1"/>
              <a:t>adunate</a:t>
            </a:r>
            <a:r>
              <a:rPr lang="en-US" dirty="0"/>
              <a:t>.</a:t>
            </a:r>
          </a:p>
          <a:p>
            <a:r>
              <a:rPr lang="en-US" dirty="0"/>
              <a:t>IDEC se </a:t>
            </a:r>
            <a:r>
              <a:rPr lang="en-US" dirty="0" err="1"/>
              <a:t>va</a:t>
            </a:r>
            <a:r>
              <a:rPr lang="en-US" dirty="0"/>
              <a:t> </a:t>
            </a:r>
            <a:r>
              <a:rPr lang="en-US" dirty="0" err="1"/>
              <a:t>ocupa</a:t>
            </a:r>
            <a:r>
              <a:rPr lang="en-US" dirty="0"/>
              <a:t> de </a:t>
            </a:r>
            <a:r>
              <a:rPr lang="en-US" dirty="0" err="1"/>
              <a:t>editarea</a:t>
            </a:r>
            <a:r>
              <a:rPr lang="en-US" dirty="0"/>
              <a:t> </a:t>
            </a:r>
            <a:r>
              <a:rPr lang="en-US" dirty="0" err="1"/>
              <a:t>și</a:t>
            </a:r>
            <a:r>
              <a:rPr lang="en-US" dirty="0"/>
              <a:t> </a:t>
            </a:r>
            <a:r>
              <a:rPr lang="en-US" dirty="0" err="1"/>
              <a:t>corectarea</a:t>
            </a:r>
            <a:r>
              <a:rPr lang="en-US" dirty="0"/>
              <a:t> </a:t>
            </a:r>
            <a:r>
              <a:rPr lang="en-US" dirty="0" err="1"/>
              <a:t>finală</a:t>
            </a:r>
            <a:r>
              <a:rPr lang="en-US" dirty="0"/>
              <a:t> a </a:t>
            </a:r>
            <a:r>
              <a:rPr lang="en-US" dirty="0" err="1"/>
              <a:t>ghidului</a:t>
            </a:r>
            <a:r>
              <a:rPr lang="en-US" dirty="0"/>
              <a:t> </a:t>
            </a:r>
            <a:r>
              <a:rPr lang="en-US" dirty="0" err="1"/>
              <a:t>și</a:t>
            </a:r>
            <a:r>
              <a:rPr lang="en-US" dirty="0"/>
              <a:t> </a:t>
            </a:r>
            <a:r>
              <a:rPr lang="en-US" dirty="0" err="1"/>
              <a:t>va</a:t>
            </a:r>
            <a:r>
              <a:rPr lang="en-US" dirty="0"/>
              <a:t> </a:t>
            </a:r>
            <a:r>
              <a:rPr lang="en-US" dirty="0" err="1"/>
              <a:t>avea</a:t>
            </a:r>
            <a:r>
              <a:rPr lang="en-US" dirty="0"/>
              <a:t> </a:t>
            </a:r>
            <a:r>
              <a:rPr lang="en-US" dirty="0" err="1"/>
              <a:t>grijă</a:t>
            </a:r>
            <a:r>
              <a:rPr lang="en-US" dirty="0"/>
              <a:t> de </a:t>
            </a:r>
            <a:r>
              <a:rPr lang="en-US" dirty="0" err="1"/>
              <a:t>elementele</a:t>
            </a:r>
            <a:r>
              <a:rPr lang="en-US" dirty="0"/>
              <a:t> </a:t>
            </a:r>
            <a:r>
              <a:rPr lang="en-US" dirty="0" err="1"/>
              <a:t>grafice</a:t>
            </a:r>
            <a:r>
              <a:rPr lang="en-US" dirty="0"/>
              <a:t> </a:t>
            </a:r>
            <a:r>
              <a:rPr lang="en-US" dirty="0" err="1"/>
              <a:t>și</a:t>
            </a:r>
            <a:r>
              <a:rPr lang="en-US" dirty="0"/>
              <a:t> de </a:t>
            </a:r>
            <a:r>
              <a:rPr lang="en-US" dirty="0" err="1"/>
              <a:t>publicarea</a:t>
            </a:r>
            <a:r>
              <a:rPr lang="en-US" dirty="0"/>
              <a:t> </a:t>
            </a:r>
            <a:r>
              <a:rPr lang="en-US" dirty="0" err="1"/>
              <a:t>finală</a:t>
            </a:r>
            <a:r>
              <a:rPr lang="en-US" dirty="0"/>
              <a:t> a </a:t>
            </a:r>
            <a:r>
              <a:rPr lang="en-US" dirty="0" err="1"/>
              <a:t>versiunii</a:t>
            </a:r>
            <a:r>
              <a:rPr lang="en-US" dirty="0"/>
              <a:t> </a:t>
            </a:r>
            <a:r>
              <a:rPr lang="en-US" dirty="0" err="1"/>
              <a:t>în</a:t>
            </a:r>
            <a:r>
              <a:rPr lang="en-US" dirty="0"/>
              <a:t> </a:t>
            </a:r>
            <a:r>
              <a:rPr lang="en-US" dirty="0" err="1"/>
              <a:t>limba</a:t>
            </a:r>
            <a:r>
              <a:rPr lang="en-US" dirty="0"/>
              <a:t> </a:t>
            </a:r>
            <a:r>
              <a:rPr lang="en-US" dirty="0" err="1"/>
              <a:t>engleză</a:t>
            </a:r>
            <a:r>
              <a:rPr lang="en-US" dirty="0"/>
              <a:t>.</a:t>
            </a:r>
          </a:p>
          <a:p>
            <a:endParaRPr lang="en-US" dirty="0"/>
          </a:p>
          <a:p>
            <a:r>
              <a:rPr lang="en-US" dirty="0"/>
              <a:t>O2/A6 </a:t>
            </a:r>
            <a:r>
              <a:rPr lang="en-US" dirty="0" err="1"/>
              <a:t>Traducere</a:t>
            </a:r>
            <a:endParaRPr lang="en-US" dirty="0"/>
          </a:p>
          <a:p>
            <a:r>
              <a:rPr lang="en-US" dirty="0" err="1"/>
              <a:t>Ghidul</a:t>
            </a:r>
            <a:r>
              <a:rPr lang="en-US" dirty="0"/>
              <a:t> </a:t>
            </a:r>
            <a:r>
              <a:rPr lang="en-US" dirty="0" err="1"/>
              <a:t>va</a:t>
            </a:r>
            <a:r>
              <a:rPr lang="en-US" dirty="0"/>
              <a:t> fi </a:t>
            </a:r>
            <a:r>
              <a:rPr lang="en-US" dirty="0" err="1"/>
              <a:t>tradus</a:t>
            </a:r>
            <a:r>
              <a:rPr lang="en-US" dirty="0"/>
              <a:t> </a:t>
            </a:r>
            <a:r>
              <a:rPr lang="en-US" dirty="0" err="1"/>
              <a:t>în</a:t>
            </a:r>
            <a:r>
              <a:rPr lang="en-US" dirty="0"/>
              <a:t> </a:t>
            </a:r>
            <a:r>
              <a:rPr lang="en-US" dirty="0" err="1"/>
              <a:t>limbile</a:t>
            </a:r>
            <a:r>
              <a:rPr lang="en-US" dirty="0"/>
              <a:t> </a:t>
            </a:r>
            <a:r>
              <a:rPr lang="en-US" dirty="0" err="1"/>
              <a:t>naționale</a:t>
            </a:r>
            <a:endParaRPr lang="en-US" dirty="0"/>
          </a:p>
        </p:txBody>
      </p:sp>
    </p:spTree>
    <p:extLst>
      <p:ext uri="{BB962C8B-B14F-4D97-AF65-F5344CB8AC3E}">
        <p14:creationId xmlns:p14="http://schemas.microsoft.com/office/powerpoint/2010/main" val="997083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a:stretch>
            <a:fillRect/>
          </a:stretch>
        </p:blipFill>
        <p:spPr>
          <a:xfrm>
            <a:off x="177204" y="574430"/>
            <a:ext cx="823031" cy="274344"/>
          </a:xfrm>
          <a:prstGeom prst="rect">
            <a:avLst/>
          </a:prstGeom>
        </p:spPr>
      </p:pic>
      <p:sp>
        <p:nvSpPr>
          <p:cNvPr id="3" name="Dreptunghi 2"/>
          <p:cNvSpPr/>
          <p:nvPr/>
        </p:nvSpPr>
        <p:spPr>
          <a:xfrm>
            <a:off x="1185705" y="398078"/>
            <a:ext cx="7134330" cy="2964914"/>
          </a:xfrm>
          <a:prstGeom prst="rect">
            <a:avLst/>
          </a:prstGeom>
        </p:spPr>
        <p:txBody>
          <a:bodyPr wrap="square">
            <a:spAutoFit/>
          </a:bodyPr>
          <a:lstStyle/>
          <a:p>
            <a:pPr marL="76200">
              <a:spcBef>
                <a:spcPts val="730"/>
              </a:spcBef>
            </a:pPr>
            <a:r>
              <a:rPr lang="en-US" b="1" dirty="0" smtClean="0">
                <a:latin typeface="Microsoft Sans Serif" panose="020B0604020202020204" pitchFamily="34" charset="0"/>
                <a:ea typeface="Microsoft Sans Serif" panose="020B0604020202020204" pitchFamily="34" charset="0"/>
              </a:rPr>
              <a:t>IO3 </a:t>
            </a:r>
            <a:r>
              <a:rPr lang="ro-RO" b="1" dirty="0" smtClean="0">
                <a:latin typeface="Microsoft Sans Serif" panose="020B0604020202020204" pitchFamily="34" charset="0"/>
                <a:ea typeface="Microsoft Sans Serif" panose="020B0604020202020204" pitchFamily="34" charset="0"/>
              </a:rPr>
              <a:t>Organizație lider</a:t>
            </a:r>
            <a:r>
              <a:rPr lang="en-US" dirty="0" smtClean="0">
                <a:latin typeface="Microsoft Sans Serif" panose="020B0604020202020204" pitchFamily="34" charset="0"/>
                <a:ea typeface="Microsoft Sans Serif" panose="020B0604020202020204" pitchFamily="34" charset="0"/>
              </a:rPr>
              <a:t>: </a:t>
            </a:r>
            <a:endParaRPr lang="en-US" dirty="0">
              <a:latin typeface="Microsoft Sans Serif" panose="020B0604020202020204" pitchFamily="34" charset="0"/>
              <a:ea typeface="Microsoft Sans Serif" panose="020B0604020202020204" pitchFamily="34" charset="0"/>
            </a:endParaRPr>
          </a:p>
          <a:p>
            <a:pPr marL="76200">
              <a:spcBef>
                <a:spcPts val="730"/>
              </a:spcBef>
            </a:pPr>
            <a:r>
              <a:rPr lang="en-US" b="1" dirty="0"/>
              <a:t>Antalya Il </a:t>
            </a:r>
            <a:r>
              <a:rPr lang="en-US" b="1" dirty="0" err="1"/>
              <a:t>Milli</a:t>
            </a:r>
            <a:r>
              <a:rPr lang="en-US" b="1" dirty="0"/>
              <a:t> </a:t>
            </a:r>
            <a:r>
              <a:rPr lang="en-US" b="1" dirty="0" err="1"/>
              <a:t>Egitim</a:t>
            </a:r>
            <a:r>
              <a:rPr lang="en-US" b="1" dirty="0"/>
              <a:t> </a:t>
            </a:r>
            <a:r>
              <a:rPr lang="en-US" b="1" dirty="0" err="1"/>
              <a:t>Mudurlugu</a:t>
            </a:r>
            <a:r>
              <a:rPr lang="en-US" b="1" dirty="0"/>
              <a:t> (E10063635, </a:t>
            </a:r>
            <a:r>
              <a:rPr lang="en-US" b="1" dirty="0" smtClean="0"/>
              <a:t>TR)</a:t>
            </a:r>
            <a:endParaRPr lang="en-US" b="1" dirty="0" smtClean="0">
              <a:latin typeface="Microsoft Sans Serif" panose="020B0604020202020204" pitchFamily="34" charset="0"/>
              <a:ea typeface="Microsoft Sans Serif" panose="020B0604020202020204" pitchFamily="34" charset="0"/>
            </a:endParaRPr>
          </a:p>
          <a:p>
            <a:pPr marL="76200">
              <a:spcBef>
                <a:spcPts val="730"/>
              </a:spcBef>
            </a:pPr>
            <a:r>
              <a:rPr lang="ro-RO" b="1" dirty="0" smtClean="0">
                <a:latin typeface="Microsoft Sans Serif" panose="020B0604020202020204" pitchFamily="34" charset="0"/>
                <a:ea typeface="Microsoft Sans Serif" panose="020B0604020202020204" pitchFamily="34" charset="0"/>
              </a:rPr>
              <a:t>Organizații participante</a:t>
            </a:r>
            <a:r>
              <a:rPr lang="en-US" dirty="0" smtClean="0">
                <a:latin typeface="Microsoft Sans Serif" panose="020B0604020202020204" pitchFamily="34" charset="0"/>
                <a:ea typeface="Microsoft Sans Serif" panose="020B0604020202020204" pitchFamily="34" charset="0"/>
              </a:rPr>
              <a:t>:</a:t>
            </a:r>
            <a:endParaRPr lang="en-US" dirty="0">
              <a:latin typeface="Microsoft Sans Serif" panose="020B0604020202020204" pitchFamily="34" charset="0"/>
              <a:ea typeface="Microsoft Sans Serif" panose="020B0604020202020204" pitchFamily="34" charset="0"/>
            </a:endParaRPr>
          </a:p>
          <a:p>
            <a:pPr marL="76200">
              <a:spcBef>
                <a:spcPts val="730"/>
              </a:spcBef>
            </a:pPr>
            <a:r>
              <a:rPr lang="en-US" b="1" dirty="0"/>
              <a:t>AINTEK SYMVOULOI EPICHEIRISEON EFARMOGES YPSILIS TECHNOLOGIAS EKPAIDEFSI ANONYMI ETAIREIA (E10199796, GR) </a:t>
            </a:r>
            <a:endParaRPr lang="en-US" b="1" dirty="0" smtClean="0"/>
          </a:p>
          <a:p>
            <a:pPr marL="76200">
              <a:spcBef>
                <a:spcPts val="730"/>
              </a:spcBef>
            </a:pPr>
            <a:r>
              <a:rPr lang="en-US" b="1" dirty="0" smtClean="0"/>
              <a:t>CESIE </a:t>
            </a:r>
            <a:r>
              <a:rPr lang="en-US" b="1" dirty="0"/>
              <a:t>(E10109434, IT) </a:t>
            </a:r>
          </a:p>
          <a:p>
            <a:pPr marL="76200">
              <a:spcBef>
                <a:spcPts val="730"/>
              </a:spcBef>
            </a:pPr>
            <a:r>
              <a:rPr lang="en-US" b="1" dirty="0" err="1"/>
              <a:t>Colegiul</a:t>
            </a:r>
            <a:r>
              <a:rPr lang="en-US" b="1" dirty="0"/>
              <a:t> Economic "Ion </a:t>
            </a:r>
            <a:r>
              <a:rPr lang="en-US" b="1" dirty="0" err="1"/>
              <a:t>Ghica</a:t>
            </a:r>
            <a:r>
              <a:rPr lang="en-US" b="1" dirty="0"/>
              <a:t>" Braila (E10053563, RO) </a:t>
            </a:r>
          </a:p>
          <a:p>
            <a:pPr marL="76200">
              <a:spcBef>
                <a:spcPts val="730"/>
              </a:spcBef>
            </a:pPr>
            <a:r>
              <a:rPr lang="en-US" b="1" dirty="0"/>
              <a:t>KLUB PO UPRAVLENIE NA ZNANIYA, INOVACII I STRATEGII (E10061894, BG) </a:t>
            </a:r>
          </a:p>
          <a:p>
            <a:pPr marL="76200">
              <a:spcBef>
                <a:spcPts val="730"/>
              </a:spcBef>
            </a:pPr>
            <a:r>
              <a:rPr lang="en-US" b="1" dirty="0"/>
              <a:t>MAGENTA CONSULTORIA PROJECTS SL (E10179034, ES)</a:t>
            </a:r>
          </a:p>
          <a:p>
            <a:pPr marL="76200">
              <a:spcBef>
                <a:spcPts val="730"/>
              </a:spcBef>
            </a:pPr>
            <a:r>
              <a:rPr lang="en-US" b="1" dirty="0"/>
              <a:t> ZENTRALSTELLE FUR BERUFSBILDUNG IM HANDEL EV ZBB (E10021328, DE)</a:t>
            </a:r>
            <a:endParaRPr lang="ro-RO" b="1" dirty="0"/>
          </a:p>
        </p:txBody>
      </p:sp>
    </p:spTree>
    <p:extLst>
      <p:ext uri="{BB962C8B-B14F-4D97-AF65-F5344CB8AC3E}">
        <p14:creationId xmlns:p14="http://schemas.microsoft.com/office/powerpoint/2010/main" val="1043212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a:stretch>
            <a:fillRect/>
          </a:stretch>
        </p:blipFill>
        <p:spPr>
          <a:xfrm>
            <a:off x="177204" y="574430"/>
            <a:ext cx="823031" cy="274344"/>
          </a:xfrm>
          <a:prstGeom prst="rect">
            <a:avLst/>
          </a:prstGeom>
        </p:spPr>
      </p:pic>
      <p:sp>
        <p:nvSpPr>
          <p:cNvPr id="3" name="Dreptunghi 2"/>
          <p:cNvSpPr/>
          <p:nvPr/>
        </p:nvSpPr>
        <p:spPr>
          <a:xfrm>
            <a:off x="2024742" y="199205"/>
            <a:ext cx="6507365" cy="4616648"/>
          </a:xfrm>
          <a:prstGeom prst="rect">
            <a:avLst/>
          </a:prstGeom>
        </p:spPr>
        <p:txBody>
          <a:bodyPr wrap="square">
            <a:spAutoFit/>
          </a:bodyPr>
          <a:lstStyle/>
          <a:p>
            <a:r>
              <a:rPr lang="en-US" dirty="0"/>
              <a:t>IO3 VET – </a:t>
            </a:r>
            <a:r>
              <a:rPr lang="en-US" dirty="0" err="1"/>
              <a:t>ghid</a:t>
            </a:r>
            <a:r>
              <a:rPr lang="en-US" dirty="0"/>
              <a:t> de </a:t>
            </a:r>
            <a:r>
              <a:rPr lang="en-US" dirty="0" err="1"/>
              <a:t>parteneriate</a:t>
            </a:r>
            <a:r>
              <a:rPr lang="en-US" dirty="0"/>
              <a:t> </a:t>
            </a:r>
            <a:r>
              <a:rPr lang="en-US" dirty="0" err="1"/>
              <a:t>între</a:t>
            </a:r>
            <a:r>
              <a:rPr lang="en-US" dirty="0"/>
              <a:t> </a:t>
            </a:r>
            <a:r>
              <a:rPr lang="en-US" dirty="0" err="1"/>
              <a:t>companii</a:t>
            </a:r>
            <a:endParaRPr lang="en-US" dirty="0"/>
          </a:p>
          <a:p>
            <a:endParaRPr lang="en-US" dirty="0"/>
          </a:p>
          <a:p>
            <a:r>
              <a:rPr lang="en-US" dirty="0"/>
              <a:t>Material de </a:t>
            </a:r>
            <a:r>
              <a:rPr lang="en-US" dirty="0" err="1"/>
              <a:t>învățare</a:t>
            </a:r>
            <a:r>
              <a:rPr lang="en-US" dirty="0"/>
              <a:t> / </a:t>
            </a:r>
            <a:r>
              <a:rPr lang="en-US" dirty="0" err="1"/>
              <a:t>predare</a:t>
            </a:r>
            <a:r>
              <a:rPr lang="en-US" dirty="0"/>
              <a:t> / </a:t>
            </a:r>
            <a:r>
              <a:rPr lang="en-US" dirty="0" err="1"/>
              <a:t>instruire</a:t>
            </a:r>
            <a:r>
              <a:rPr lang="en-US" dirty="0"/>
              <a:t> – Manual / manual / material de </a:t>
            </a:r>
            <a:r>
              <a:rPr lang="en-US" dirty="0" err="1"/>
              <a:t>îndrumare</a:t>
            </a:r>
            <a:endParaRPr lang="en-US" dirty="0"/>
          </a:p>
          <a:p>
            <a:r>
              <a:rPr lang="en-US" dirty="0"/>
              <a:t>2021-01-01….. 2022-06-30</a:t>
            </a:r>
          </a:p>
          <a:p>
            <a:endParaRPr lang="en-US" dirty="0"/>
          </a:p>
          <a:p>
            <a:r>
              <a:rPr lang="en-US" dirty="0"/>
              <a:t>O3/A1 </a:t>
            </a:r>
            <a:r>
              <a:rPr lang="en-US" dirty="0" err="1"/>
              <a:t>Crearea</a:t>
            </a:r>
            <a:r>
              <a:rPr lang="en-US" dirty="0"/>
              <a:t> </a:t>
            </a:r>
            <a:r>
              <a:rPr lang="en-US" dirty="0" err="1"/>
              <a:t>unei</a:t>
            </a:r>
            <a:r>
              <a:rPr lang="en-US" dirty="0"/>
              <a:t> </a:t>
            </a:r>
            <a:r>
              <a:rPr lang="en-US" dirty="0" err="1"/>
              <a:t>rețele</a:t>
            </a:r>
            <a:r>
              <a:rPr lang="en-US" dirty="0"/>
              <a:t> de </a:t>
            </a:r>
            <a:r>
              <a:rPr lang="en-US" dirty="0" err="1"/>
              <a:t>școli</a:t>
            </a:r>
            <a:r>
              <a:rPr lang="en-US" dirty="0"/>
              <a:t> </a:t>
            </a:r>
            <a:r>
              <a:rPr lang="en-US" dirty="0" err="1"/>
              <a:t>și</a:t>
            </a:r>
            <a:r>
              <a:rPr lang="en-US" dirty="0"/>
              <a:t> </a:t>
            </a:r>
            <a:r>
              <a:rPr lang="en-US" dirty="0" err="1"/>
              <a:t>companii</a:t>
            </a:r>
            <a:r>
              <a:rPr lang="en-US" dirty="0"/>
              <a:t> VET</a:t>
            </a:r>
          </a:p>
          <a:p>
            <a:endParaRPr lang="en-US" dirty="0"/>
          </a:p>
          <a:p>
            <a:r>
              <a:rPr lang="en-US" dirty="0"/>
              <a:t>APDNE </a:t>
            </a:r>
            <a:r>
              <a:rPr lang="en-US" dirty="0" err="1"/>
              <a:t>va</a:t>
            </a:r>
            <a:r>
              <a:rPr lang="en-US" dirty="0"/>
              <a:t> fi </a:t>
            </a:r>
            <a:r>
              <a:rPr lang="en-US" dirty="0" err="1"/>
              <a:t>liderul</a:t>
            </a:r>
            <a:r>
              <a:rPr lang="en-US" dirty="0"/>
              <a:t> </a:t>
            </a:r>
            <a:r>
              <a:rPr lang="en-US" dirty="0" err="1"/>
              <a:t>acestei</a:t>
            </a:r>
            <a:r>
              <a:rPr lang="en-US" dirty="0"/>
              <a:t> </a:t>
            </a:r>
            <a:r>
              <a:rPr lang="en-US" dirty="0" err="1"/>
              <a:t>ieșiri</a:t>
            </a:r>
            <a:r>
              <a:rPr lang="en-US" dirty="0"/>
              <a:t>, </a:t>
            </a:r>
            <a:r>
              <a:rPr lang="en-US" dirty="0" err="1"/>
              <a:t>dar</a:t>
            </a:r>
            <a:r>
              <a:rPr lang="en-US" dirty="0"/>
              <a:t> </a:t>
            </a:r>
            <a:r>
              <a:rPr lang="en-US" dirty="0" err="1"/>
              <a:t>toți</a:t>
            </a:r>
            <a:r>
              <a:rPr lang="en-US" dirty="0"/>
              <a:t> </a:t>
            </a:r>
            <a:r>
              <a:rPr lang="en-US" dirty="0" err="1"/>
              <a:t>partenerii</a:t>
            </a:r>
            <a:r>
              <a:rPr lang="en-US" dirty="0"/>
              <a:t> </a:t>
            </a:r>
            <a:r>
              <a:rPr lang="en-US" dirty="0" err="1"/>
              <a:t>vor</a:t>
            </a:r>
            <a:r>
              <a:rPr lang="en-US" dirty="0"/>
              <a:t> </a:t>
            </a:r>
            <a:r>
              <a:rPr lang="en-US" dirty="0" err="1"/>
              <a:t>participa</a:t>
            </a:r>
            <a:r>
              <a:rPr lang="en-US" dirty="0"/>
              <a:t>.</a:t>
            </a:r>
          </a:p>
          <a:p>
            <a:r>
              <a:rPr lang="en-US" dirty="0"/>
              <a:t>La </a:t>
            </a:r>
            <a:r>
              <a:rPr lang="en-US" dirty="0" err="1"/>
              <a:t>începutul</a:t>
            </a:r>
            <a:r>
              <a:rPr lang="en-US" dirty="0"/>
              <a:t> </a:t>
            </a:r>
            <a:r>
              <a:rPr lang="en-US" dirty="0" err="1"/>
              <a:t>producției</a:t>
            </a:r>
            <a:r>
              <a:rPr lang="en-US" dirty="0"/>
              <a:t>, </a:t>
            </a:r>
            <a:r>
              <a:rPr lang="en-US" dirty="0" err="1"/>
              <a:t>partenerii</a:t>
            </a:r>
            <a:r>
              <a:rPr lang="en-US" dirty="0"/>
              <a:t> </a:t>
            </a:r>
            <a:r>
              <a:rPr lang="en-US" dirty="0" err="1"/>
              <a:t>își</a:t>
            </a:r>
            <a:r>
              <a:rPr lang="en-US" dirty="0"/>
              <a:t> </a:t>
            </a:r>
            <a:r>
              <a:rPr lang="en-US" dirty="0" err="1"/>
              <a:t>vor</a:t>
            </a:r>
            <a:r>
              <a:rPr lang="en-US" dirty="0"/>
              <a:t> </a:t>
            </a:r>
            <a:r>
              <a:rPr lang="en-US" dirty="0" err="1"/>
              <a:t>mobiliza</a:t>
            </a:r>
            <a:r>
              <a:rPr lang="en-US" dirty="0"/>
              <a:t> </a:t>
            </a:r>
            <a:r>
              <a:rPr lang="en-US" dirty="0" err="1"/>
              <a:t>rețelele</a:t>
            </a:r>
            <a:r>
              <a:rPr lang="en-US" dirty="0"/>
              <a:t> </a:t>
            </a:r>
            <a:r>
              <a:rPr lang="en-US" dirty="0" err="1"/>
              <a:t>pentru</a:t>
            </a:r>
            <a:r>
              <a:rPr lang="en-US" dirty="0"/>
              <a:t> a </a:t>
            </a:r>
            <a:r>
              <a:rPr lang="en-US" dirty="0" err="1"/>
              <a:t>crea</a:t>
            </a:r>
            <a:r>
              <a:rPr lang="en-US" dirty="0"/>
              <a:t> </a:t>
            </a:r>
            <a:r>
              <a:rPr lang="en-US" dirty="0" err="1"/>
              <a:t>rețele</a:t>
            </a:r>
            <a:r>
              <a:rPr lang="en-US" dirty="0"/>
              <a:t> de </a:t>
            </a:r>
            <a:r>
              <a:rPr lang="en-US" dirty="0" err="1"/>
              <a:t>școli</a:t>
            </a:r>
            <a:r>
              <a:rPr lang="en-US" dirty="0"/>
              <a:t> </a:t>
            </a:r>
            <a:r>
              <a:rPr lang="en-US" dirty="0" err="1"/>
              <a:t>și</a:t>
            </a:r>
            <a:r>
              <a:rPr lang="en-US" dirty="0"/>
              <a:t> </a:t>
            </a:r>
            <a:r>
              <a:rPr lang="en-US" dirty="0" err="1"/>
              <a:t>companii</a:t>
            </a:r>
            <a:r>
              <a:rPr lang="en-US" dirty="0"/>
              <a:t> VET, cu </a:t>
            </a:r>
            <a:r>
              <a:rPr lang="en-US" dirty="0" err="1"/>
              <a:t>scopul</a:t>
            </a:r>
            <a:r>
              <a:rPr lang="en-US" dirty="0"/>
              <a:t> de a </a:t>
            </a:r>
            <a:r>
              <a:rPr lang="en-US" dirty="0" err="1"/>
              <a:t>extinde</a:t>
            </a:r>
            <a:r>
              <a:rPr lang="en-US" dirty="0"/>
              <a:t> </a:t>
            </a:r>
            <a:r>
              <a:rPr lang="en-US" dirty="0" err="1"/>
              <a:t>oferta</a:t>
            </a:r>
            <a:r>
              <a:rPr lang="en-US" dirty="0"/>
              <a:t> de </a:t>
            </a:r>
            <a:r>
              <a:rPr lang="en-US" dirty="0" err="1"/>
              <a:t>ucenicie</a:t>
            </a:r>
            <a:r>
              <a:rPr lang="en-US" dirty="0"/>
              <a:t> </a:t>
            </a:r>
            <a:r>
              <a:rPr lang="en-US" dirty="0" err="1"/>
              <a:t>și</a:t>
            </a:r>
            <a:r>
              <a:rPr lang="en-US" dirty="0"/>
              <a:t> de a </a:t>
            </a:r>
            <a:r>
              <a:rPr lang="en-US" dirty="0" err="1"/>
              <a:t>promova</a:t>
            </a:r>
            <a:r>
              <a:rPr lang="en-US" dirty="0"/>
              <a:t> </a:t>
            </a:r>
            <a:r>
              <a:rPr lang="en-US" dirty="0" err="1"/>
              <a:t>dezvoltarea</a:t>
            </a:r>
            <a:r>
              <a:rPr lang="en-US" dirty="0"/>
              <a:t> </a:t>
            </a:r>
            <a:r>
              <a:rPr lang="en-US" dirty="0" err="1"/>
              <a:t>competențelor</a:t>
            </a:r>
            <a:r>
              <a:rPr lang="en-US" dirty="0"/>
              <a:t> de </a:t>
            </a:r>
            <a:r>
              <a:rPr lang="en-US" dirty="0" err="1"/>
              <a:t>rezolvare</a:t>
            </a:r>
            <a:r>
              <a:rPr lang="en-US" dirty="0"/>
              <a:t> a </a:t>
            </a:r>
            <a:r>
              <a:rPr lang="en-US" dirty="0" err="1"/>
              <a:t>problemelor</a:t>
            </a:r>
            <a:r>
              <a:rPr lang="en-US" dirty="0"/>
              <a:t>, </a:t>
            </a:r>
            <a:r>
              <a:rPr lang="en-US" dirty="0" err="1"/>
              <a:t>prin</a:t>
            </a:r>
            <a:r>
              <a:rPr lang="en-US" dirty="0"/>
              <a:t> </a:t>
            </a:r>
            <a:r>
              <a:rPr lang="en-US" dirty="0" err="1"/>
              <a:t>ucenicie</a:t>
            </a:r>
            <a:r>
              <a:rPr lang="en-US" dirty="0"/>
              <a:t>. </a:t>
            </a:r>
            <a:r>
              <a:rPr lang="en-US" dirty="0" err="1"/>
              <a:t>Crearea</a:t>
            </a:r>
            <a:r>
              <a:rPr lang="en-US" dirty="0"/>
              <a:t> de </a:t>
            </a:r>
            <a:r>
              <a:rPr lang="en-US" dirty="0" err="1"/>
              <a:t>rețele</a:t>
            </a:r>
            <a:r>
              <a:rPr lang="en-US" dirty="0"/>
              <a:t> </a:t>
            </a:r>
            <a:r>
              <a:rPr lang="en-US" dirty="0" err="1"/>
              <a:t>este</a:t>
            </a:r>
            <a:r>
              <a:rPr lang="en-US" dirty="0"/>
              <a:t> </a:t>
            </a:r>
            <a:r>
              <a:rPr lang="en-US" dirty="0" err="1"/>
              <a:t>interconectată</a:t>
            </a:r>
            <a:r>
              <a:rPr lang="en-US" dirty="0"/>
              <a:t> cu </a:t>
            </a:r>
            <a:r>
              <a:rPr lang="en-US" dirty="0" err="1"/>
              <a:t>diseminarea</a:t>
            </a:r>
            <a:r>
              <a:rPr lang="en-US" dirty="0"/>
              <a:t> </a:t>
            </a:r>
            <a:r>
              <a:rPr lang="en-US" dirty="0" err="1"/>
              <a:t>generală</a:t>
            </a:r>
            <a:r>
              <a:rPr lang="en-US" dirty="0"/>
              <a:t> a </a:t>
            </a:r>
            <a:r>
              <a:rPr lang="en-US" dirty="0" err="1"/>
              <a:t>proiectului</a:t>
            </a:r>
            <a:r>
              <a:rPr lang="en-US" dirty="0"/>
              <a:t> </a:t>
            </a:r>
            <a:r>
              <a:rPr lang="en-US" dirty="0" err="1"/>
              <a:t>și</a:t>
            </a:r>
            <a:r>
              <a:rPr lang="en-US" dirty="0"/>
              <a:t> </a:t>
            </a:r>
            <a:r>
              <a:rPr lang="en-US" dirty="0" err="1"/>
              <a:t>este</a:t>
            </a:r>
            <a:r>
              <a:rPr lang="en-US" dirty="0"/>
              <a:t> </a:t>
            </a:r>
            <a:r>
              <a:rPr lang="en-US" dirty="0" err="1"/>
              <a:t>esențială</a:t>
            </a:r>
            <a:r>
              <a:rPr lang="en-US" dirty="0"/>
              <a:t> </a:t>
            </a:r>
            <a:r>
              <a:rPr lang="en-US" dirty="0" err="1"/>
              <a:t>pentru</a:t>
            </a:r>
            <a:r>
              <a:rPr lang="en-US" dirty="0"/>
              <a:t> </a:t>
            </a:r>
            <a:r>
              <a:rPr lang="en-US" dirty="0" err="1"/>
              <a:t>organizarea</a:t>
            </a:r>
            <a:r>
              <a:rPr lang="en-US" dirty="0"/>
              <a:t> </a:t>
            </a:r>
            <a:r>
              <a:rPr lang="en-US" dirty="0" err="1"/>
              <a:t>piloților</a:t>
            </a:r>
            <a:r>
              <a:rPr lang="en-US" dirty="0"/>
              <a:t> </a:t>
            </a:r>
            <a:r>
              <a:rPr lang="en-US" dirty="0" err="1"/>
              <a:t>și</a:t>
            </a:r>
            <a:r>
              <a:rPr lang="en-US" dirty="0"/>
              <a:t> </a:t>
            </a:r>
            <a:r>
              <a:rPr lang="en-US" dirty="0" err="1"/>
              <a:t>sustenabilitatea</a:t>
            </a:r>
            <a:r>
              <a:rPr lang="en-US" dirty="0"/>
              <a:t> </a:t>
            </a:r>
            <a:r>
              <a:rPr lang="en-US" dirty="0" err="1"/>
              <a:t>rezultatelor</a:t>
            </a:r>
            <a:r>
              <a:rPr lang="en-US" dirty="0"/>
              <a:t> </a:t>
            </a:r>
            <a:r>
              <a:rPr lang="en-US" dirty="0" err="1"/>
              <a:t>proiectului</a:t>
            </a:r>
            <a:r>
              <a:rPr lang="en-US" dirty="0"/>
              <a:t>.</a:t>
            </a:r>
          </a:p>
          <a:p>
            <a:endParaRPr lang="en-US" dirty="0"/>
          </a:p>
          <a:p>
            <a:r>
              <a:rPr lang="en-US" dirty="0"/>
              <a:t>O3/A2 </a:t>
            </a:r>
            <a:r>
              <a:rPr lang="en-US" dirty="0" err="1"/>
              <a:t>Cadrul</a:t>
            </a:r>
            <a:r>
              <a:rPr lang="en-US" dirty="0"/>
              <a:t> de </a:t>
            </a:r>
            <a:r>
              <a:rPr lang="en-US" dirty="0" err="1"/>
              <a:t>asigurare</a:t>
            </a:r>
            <a:r>
              <a:rPr lang="en-US" dirty="0"/>
              <a:t> a </a:t>
            </a:r>
            <a:r>
              <a:rPr lang="en-US" dirty="0" err="1"/>
              <a:t>calității</a:t>
            </a:r>
            <a:r>
              <a:rPr lang="en-US" dirty="0"/>
              <a:t> </a:t>
            </a:r>
            <a:r>
              <a:rPr lang="en-US" dirty="0" err="1"/>
              <a:t>pentru</a:t>
            </a:r>
            <a:r>
              <a:rPr lang="en-US" dirty="0"/>
              <a:t> </a:t>
            </a:r>
            <a:r>
              <a:rPr lang="en-US" dirty="0" err="1"/>
              <a:t>ucenicie</a:t>
            </a:r>
            <a:endParaRPr lang="en-US" dirty="0"/>
          </a:p>
          <a:p>
            <a:r>
              <a:rPr lang="en-US" dirty="0"/>
              <a:t>APDNE </a:t>
            </a:r>
            <a:r>
              <a:rPr lang="en-US" dirty="0" err="1"/>
              <a:t>împreună</a:t>
            </a:r>
            <a:r>
              <a:rPr lang="en-US" dirty="0"/>
              <a:t> cu CEIG </a:t>
            </a:r>
            <a:r>
              <a:rPr lang="en-US" dirty="0" err="1"/>
              <a:t>vor</a:t>
            </a:r>
            <a:r>
              <a:rPr lang="en-US" dirty="0"/>
              <a:t> </a:t>
            </a:r>
            <a:r>
              <a:rPr lang="en-US" dirty="0" err="1"/>
              <a:t>crea</a:t>
            </a:r>
            <a:r>
              <a:rPr lang="en-US" dirty="0"/>
              <a:t> </a:t>
            </a:r>
            <a:r>
              <a:rPr lang="en-US" dirty="0" err="1"/>
              <a:t>cadrul</a:t>
            </a:r>
            <a:r>
              <a:rPr lang="en-US" dirty="0"/>
              <a:t> de </a:t>
            </a:r>
            <a:r>
              <a:rPr lang="en-US" dirty="0" err="1"/>
              <a:t>asigurare</a:t>
            </a:r>
            <a:r>
              <a:rPr lang="en-US" dirty="0"/>
              <a:t> a </a:t>
            </a:r>
            <a:r>
              <a:rPr lang="en-US" dirty="0" err="1"/>
              <a:t>calității</a:t>
            </a:r>
            <a:r>
              <a:rPr lang="en-US" dirty="0"/>
              <a:t> </a:t>
            </a:r>
            <a:r>
              <a:rPr lang="en-US" dirty="0" err="1"/>
              <a:t>pentru</a:t>
            </a:r>
            <a:r>
              <a:rPr lang="en-US" dirty="0"/>
              <a:t> </a:t>
            </a:r>
            <a:r>
              <a:rPr lang="en-US" dirty="0" err="1"/>
              <a:t>ucenicie</a:t>
            </a:r>
            <a:r>
              <a:rPr lang="en-US" dirty="0"/>
              <a:t>, care se </a:t>
            </a:r>
            <a:r>
              <a:rPr lang="en-US" dirty="0" err="1"/>
              <a:t>va</a:t>
            </a:r>
            <a:r>
              <a:rPr lang="en-US" dirty="0"/>
              <a:t> </a:t>
            </a:r>
            <a:r>
              <a:rPr lang="en-US" dirty="0" err="1"/>
              <a:t>concentra</a:t>
            </a:r>
            <a:r>
              <a:rPr lang="en-US" dirty="0"/>
              <a:t> </a:t>
            </a:r>
            <a:r>
              <a:rPr lang="en-US" dirty="0" err="1"/>
              <a:t>pe</a:t>
            </a:r>
            <a:r>
              <a:rPr lang="en-US" dirty="0"/>
              <a:t> </a:t>
            </a:r>
            <a:r>
              <a:rPr lang="en-US" dirty="0" err="1"/>
              <a:t>dezvoltarea</a:t>
            </a:r>
            <a:r>
              <a:rPr lang="en-US" dirty="0"/>
              <a:t> de </a:t>
            </a:r>
            <a:r>
              <a:rPr lang="en-US" dirty="0" err="1"/>
              <a:t>parteneriate</a:t>
            </a:r>
            <a:r>
              <a:rPr lang="en-US" dirty="0"/>
              <a:t> de </a:t>
            </a:r>
            <a:r>
              <a:rPr lang="en-US" dirty="0" err="1"/>
              <a:t>calitate</a:t>
            </a:r>
            <a:r>
              <a:rPr lang="en-US" dirty="0"/>
              <a:t> </a:t>
            </a:r>
            <a:r>
              <a:rPr lang="en-US" dirty="0" err="1"/>
              <a:t>și</a:t>
            </a:r>
            <a:r>
              <a:rPr lang="en-US" dirty="0"/>
              <a:t> </a:t>
            </a:r>
            <a:r>
              <a:rPr lang="en-US" dirty="0" err="1"/>
              <a:t>durabile</a:t>
            </a:r>
            <a:r>
              <a:rPr lang="en-US" dirty="0"/>
              <a:t> </a:t>
            </a:r>
            <a:r>
              <a:rPr lang="en-US" dirty="0" err="1"/>
              <a:t>între</a:t>
            </a:r>
            <a:r>
              <a:rPr lang="en-US" dirty="0"/>
              <a:t> </a:t>
            </a:r>
            <a:r>
              <a:rPr lang="en-US" dirty="0" err="1"/>
              <a:t>centrele</a:t>
            </a:r>
            <a:r>
              <a:rPr lang="en-US" dirty="0"/>
              <a:t> VET </a:t>
            </a:r>
            <a:r>
              <a:rPr lang="en-US" dirty="0" err="1"/>
              <a:t>și</a:t>
            </a:r>
            <a:r>
              <a:rPr lang="en-US" dirty="0"/>
              <a:t> </a:t>
            </a:r>
            <a:r>
              <a:rPr lang="en-US" dirty="0" err="1"/>
              <a:t>companii</a:t>
            </a:r>
            <a:r>
              <a:rPr lang="en-US" dirty="0"/>
              <a:t>. </a:t>
            </a:r>
            <a:r>
              <a:rPr lang="en-US" dirty="0" err="1"/>
              <a:t>Principiile</a:t>
            </a:r>
            <a:r>
              <a:rPr lang="en-US" dirty="0"/>
              <a:t> </a:t>
            </a:r>
            <a:r>
              <a:rPr lang="en-US" dirty="0" err="1"/>
              <a:t>asigurării</a:t>
            </a:r>
            <a:r>
              <a:rPr lang="en-US" dirty="0"/>
              <a:t> </a:t>
            </a:r>
            <a:r>
              <a:rPr lang="en-US" dirty="0" err="1"/>
              <a:t>calității</a:t>
            </a:r>
            <a:r>
              <a:rPr lang="en-US" dirty="0"/>
              <a:t> </a:t>
            </a:r>
            <a:r>
              <a:rPr lang="en-US" dirty="0" err="1"/>
              <a:t>vor</a:t>
            </a:r>
            <a:r>
              <a:rPr lang="en-US" dirty="0"/>
              <a:t> fi </a:t>
            </a:r>
            <a:r>
              <a:rPr lang="en-US" dirty="0" err="1"/>
              <a:t>introduse</a:t>
            </a:r>
            <a:r>
              <a:rPr lang="en-US" dirty="0"/>
              <a:t> </a:t>
            </a:r>
            <a:r>
              <a:rPr lang="en-US" dirty="0" err="1"/>
              <a:t>în</a:t>
            </a:r>
            <a:r>
              <a:rPr lang="en-US" dirty="0"/>
              <a:t> </a:t>
            </a:r>
            <a:r>
              <a:rPr lang="en-US" dirty="0" err="1"/>
              <a:t>Memorandumul</a:t>
            </a:r>
            <a:r>
              <a:rPr lang="en-US" dirty="0"/>
              <a:t> de </a:t>
            </a:r>
            <a:r>
              <a:rPr lang="en-US" dirty="0" err="1"/>
              <a:t>înțelegere</a:t>
            </a:r>
            <a:r>
              <a:rPr lang="en-US" dirty="0"/>
              <a:t>, </a:t>
            </a:r>
            <a:r>
              <a:rPr lang="en-US" dirty="0" err="1"/>
              <a:t>asupra</a:t>
            </a:r>
            <a:r>
              <a:rPr lang="en-US" dirty="0"/>
              <a:t> </a:t>
            </a:r>
            <a:r>
              <a:rPr lang="en-US" dirty="0" err="1"/>
              <a:t>căruia</a:t>
            </a:r>
            <a:r>
              <a:rPr lang="en-US" dirty="0"/>
              <a:t> </a:t>
            </a:r>
            <a:r>
              <a:rPr lang="en-US" dirty="0" err="1"/>
              <a:t>cele</a:t>
            </a:r>
            <a:r>
              <a:rPr lang="en-US" dirty="0"/>
              <a:t> </a:t>
            </a:r>
            <a:r>
              <a:rPr lang="en-US" dirty="0" err="1"/>
              <a:t>două</a:t>
            </a:r>
            <a:r>
              <a:rPr lang="en-US" dirty="0"/>
              <a:t> </a:t>
            </a:r>
            <a:r>
              <a:rPr lang="en-US" dirty="0" err="1"/>
              <a:t>părți</a:t>
            </a:r>
            <a:r>
              <a:rPr lang="en-US" dirty="0"/>
              <a:t> </a:t>
            </a:r>
            <a:r>
              <a:rPr lang="en-US" dirty="0" err="1"/>
              <a:t>vor</a:t>
            </a:r>
            <a:r>
              <a:rPr lang="en-US" dirty="0"/>
              <a:t> fi </a:t>
            </a:r>
            <a:r>
              <a:rPr lang="en-US" dirty="0" err="1"/>
              <a:t>chemate</a:t>
            </a:r>
            <a:r>
              <a:rPr lang="en-US" dirty="0"/>
              <a:t> </a:t>
            </a:r>
            <a:r>
              <a:rPr lang="en-US" dirty="0" err="1"/>
              <a:t>să</a:t>
            </a:r>
            <a:r>
              <a:rPr lang="en-US" dirty="0"/>
              <a:t> </a:t>
            </a:r>
            <a:r>
              <a:rPr lang="en-US" dirty="0" err="1"/>
              <a:t>cadă</a:t>
            </a:r>
            <a:r>
              <a:rPr lang="en-US" dirty="0"/>
              <a:t> de </a:t>
            </a:r>
            <a:r>
              <a:rPr lang="en-US" dirty="0" err="1"/>
              <a:t>acord</a:t>
            </a:r>
            <a:r>
              <a:rPr lang="en-US" dirty="0"/>
              <a:t>.</a:t>
            </a:r>
          </a:p>
        </p:txBody>
      </p:sp>
    </p:spTree>
    <p:extLst>
      <p:ext uri="{BB962C8B-B14F-4D97-AF65-F5344CB8AC3E}">
        <p14:creationId xmlns:p14="http://schemas.microsoft.com/office/powerpoint/2010/main" val="3096088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a:stretch>
            <a:fillRect/>
          </a:stretch>
        </p:blipFill>
        <p:spPr>
          <a:xfrm>
            <a:off x="177204" y="574430"/>
            <a:ext cx="823031" cy="274344"/>
          </a:xfrm>
          <a:prstGeom prst="rect">
            <a:avLst/>
          </a:prstGeom>
        </p:spPr>
      </p:pic>
      <p:sp>
        <p:nvSpPr>
          <p:cNvPr id="4" name="Dreptunghi 3"/>
          <p:cNvSpPr/>
          <p:nvPr/>
        </p:nvSpPr>
        <p:spPr>
          <a:xfrm>
            <a:off x="2286000" y="478870"/>
            <a:ext cx="5448586" cy="3539430"/>
          </a:xfrm>
          <a:prstGeom prst="rect">
            <a:avLst/>
          </a:prstGeom>
        </p:spPr>
        <p:txBody>
          <a:bodyPr wrap="square">
            <a:spAutoFit/>
          </a:bodyPr>
          <a:lstStyle/>
          <a:p>
            <a:r>
              <a:rPr lang="en-US" dirty="0"/>
              <a:t>O3/A3 </a:t>
            </a:r>
            <a:r>
              <a:rPr lang="en-US" dirty="0" err="1"/>
              <a:t>Stabilirea</a:t>
            </a:r>
            <a:r>
              <a:rPr lang="en-US" dirty="0"/>
              <a:t> </a:t>
            </a:r>
            <a:r>
              <a:rPr lang="en-US" dirty="0" err="1"/>
              <a:t>Memorandumului</a:t>
            </a:r>
            <a:r>
              <a:rPr lang="en-US" dirty="0"/>
              <a:t> de </a:t>
            </a:r>
            <a:r>
              <a:rPr lang="en-US" dirty="0" err="1"/>
              <a:t>înțelegere</a:t>
            </a:r>
            <a:r>
              <a:rPr lang="en-US" dirty="0"/>
              <a:t> </a:t>
            </a:r>
            <a:r>
              <a:rPr lang="en-US" dirty="0" err="1"/>
              <a:t>între</a:t>
            </a:r>
            <a:r>
              <a:rPr lang="en-US" dirty="0"/>
              <a:t> </a:t>
            </a:r>
            <a:r>
              <a:rPr lang="en-US" dirty="0" err="1"/>
              <a:t>școlile</a:t>
            </a:r>
            <a:r>
              <a:rPr lang="en-US" dirty="0"/>
              <a:t> VET – </a:t>
            </a:r>
            <a:r>
              <a:rPr lang="en-US" dirty="0" err="1"/>
              <a:t>companii</a:t>
            </a:r>
            <a:endParaRPr lang="en-US" dirty="0"/>
          </a:p>
          <a:p>
            <a:endParaRPr lang="en-US" dirty="0"/>
          </a:p>
          <a:p>
            <a:r>
              <a:rPr lang="en-US" dirty="0"/>
              <a:t>APDNE </a:t>
            </a:r>
            <a:r>
              <a:rPr lang="en-US" dirty="0" err="1"/>
              <a:t>va</a:t>
            </a:r>
            <a:r>
              <a:rPr lang="en-US" dirty="0"/>
              <a:t> </a:t>
            </a:r>
            <a:r>
              <a:rPr lang="en-US" dirty="0" err="1"/>
              <a:t>dezvolta</a:t>
            </a:r>
            <a:r>
              <a:rPr lang="en-US" dirty="0"/>
              <a:t> un model de memorandum de </a:t>
            </a:r>
            <a:r>
              <a:rPr lang="en-US" dirty="0" err="1"/>
              <a:t>înțelegere</a:t>
            </a:r>
            <a:r>
              <a:rPr lang="en-US" dirty="0"/>
              <a:t> care </a:t>
            </a:r>
            <a:r>
              <a:rPr lang="en-US" dirty="0" err="1"/>
              <a:t>va</a:t>
            </a:r>
            <a:r>
              <a:rPr lang="en-US" dirty="0"/>
              <a:t> fi </a:t>
            </a:r>
            <a:r>
              <a:rPr lang="en-US" dirty="0" err="1"/>
              <a:t>semnat</a:t>
            </a:r>
            <a:r>
              <a:rPr lang="en-US" dirty="0"/>
              <a:t> de </a:t>
            </a:r>
            <a:r>
              <a:rPr lang="en-US" dirty="0" err="1"/>
              <a:t>școlile</a:t>
            </a:r>
            <a:r>
              <a:rPr lang="en-US" dirty="0"/>
              <a:t> </a:t>
            </a:r>
            <a:r>
              <a:rPr lang="en-US" dirty="0" err="1"/>
              <a:t>și</a:t>
            </a:r>
            <a:r>
              <a:rPr lang="en-US" dirty="0"/>
              <a:t> </a:t>
            </a:r>
            <a:r>
              <a:rPr lang="en-US" dirty="0" err="1"/>
              <a:t>companiile</a:t>
            </a:r>
            <a:r>
              <a:rPr lang="en-US" dirty="0"/>
              <a:t> VET. </a:t>
            </a:r>
            <a:r>
              <a:rPr lang="en-US" dirty="0" err="1"/>
              <a:t>Șablonul</a:t>
            </a:r>
            <a:r>
              <a:rPr lang="en-US" dirty="0"/>
              <a:t> </a:t>
            </a:r>
            <a:r>
              <a:rPr lang="en-US" dirty="0" err="1"/>
              <a:t>Memorandumului</a:t>
            </a:r>
            <a:r>
              <a:rPr lang="en-US" dirty="0"/>
              <a:t> de </a:t>
            </a:r>
            <a:r>
              <a:rPr lang="en-US" dirty="0" err="1"/>
              <a:t>înțelegere</a:t>
            </a:r>
            <a:r>
              <a:rPr lang="en-US" dirty="0"/>
              <a:t> </a:t>
            </a:r>
            <a:r>
              <a:rPr lang="en-US" dirty="0" err="1"/>
              <a:t>va</a:t>
            </a:r>
            <a:r>
              <a:rPr lang="en-US" dirty="0"/>
              <a:t> fi </a:t>
            </a:r>
            <a:r>
              <a:rPr lang="en-US" dirty="0" err="1"/>
              <a:t>inclus</a:t>
            </a:r>
            <a:r>
              <a:rPr lang="en-US" dirty="0"/>
              <a:t> </a:t>
            </a:r>
            <a:r>
              <a:rPr lang="en-US" dirty="0" err="1"/>
              <a:t>în</a:t>
            </a:r>
            <a:r>
              <a:rPr lang="en-US" dirty="0"/>
              <a:t> </a:t>
            </a:r>
            <a:r>
              <a:rPr lang="en-US" dirty="0" err="1"/>
              <a:t>ghidul</a:t>
            </a:r>
            <a:r>
              <a:rPr lang="en-US" dirty="0"/>
              <a:t> final.</a:t>
            </a:r>
          </a:p>
          <a:p>
            <a:endParaRPr lang="en-US" dirty="0"/>
          </a:p>
          <a:p>
            <a:endParaRPr lang="en-US" dirty="0"/>
          </a:p>
          <a:p>
            <a:r>
              <a:rPr lang="en-US" dirty="0"/>
              <a:t>O3/A4 </a:t>
            </a:r>
            <a:r>
              <a:rPr lang="en-US" dirty="0" err="1"/>
              <a:t>Elaborarea</a:t>
            </a:r>
            <a:r>
              <a:rPr lang="en-US" dirty="0"/>
              <a:t> </a:t>
            </a:r>
            <a:r>
              <a:rPr lang="en-US" dirty="0" err="1"/>
              <a:t>unui</a:t>
            </a:r>
            <a:r>
              <a:rPr lang="en-US" dirty="0"/>
              <a:t> </a:t>
            </a:r>
            <a:r>
              <a:rPr lang="en-US" dirty="0" err="1"/>
              <a:t>ghid</a:t>
            </a:r>
            <a:r>
              <a:rPr lang="en-US" dirty="0"/>
              <a:t> „VET – </a:t>
            </a:r>
            <a:r>
              <a:rPr lang="en-US" dirty="0" err="1"/>
              <a:t>parteneriate</a:t>
            </a:r>
            <a:r>
              <a:rPr lang="en-US" dirty="0"/>
              <a:t> </a:t>
            </a:r>
            <a:r>
              <a:rPr lang="en-US" dirty="0" err="1"/>
              <a:t>între</a:t>
            </a:r>
            <a:r>
              <a:rPr lang="en-US" dirty="0"/>
              <a:t> </a:t>
            </a:r>
            <a:r>
              <a:rPr lang="en-US" dirty="0" err="1"/>
              <a:t>companii</a:t>
            </a:r>
            <a:r>
              <a:rPr lang="en-US" dirty="0"/>
              <a:t> </a:t>
            </a:r>
            <a:r>
              <a:rPr lang="en-US" dirty="0" err="1"/>
              <a:t>pentru</a:t>
            </a:r>
            <a:r>
              <a:rPr lang="en-US" dirty="0"/>
              <a:t> </a:t>
            </a:r>
            <a:r>
              <a:rPr lang="en-US" dirty="0" err="1"/>
              <a:t>ucenicie</a:t>
            </a:r>
            <a:r>
              <a:rPr lang="en-US" dirty="0"/>
              <a:t>”</a:t>
            </a:r>
          </a:p>
          <a:p>
            <a:endParaRPr lang="en-US" dirty="0"/>
          </a:p>
          <a:p>
            <a:r>
              <a:rPr lang="en-US" dirty="0"/>
              <a:t>APDNE </a:t>
            </a:r>
            <a:r>
              <a:rPr lang="en-US" dirty="0" err="1"/>
              <a:t>va</a:t>
            </a:r>
            <a:r>
              <a:rPr lang="en-US" dirty="0"/>
              <a:t> </a:t>
            </a:r>
            <a:r>
              <a:rPr lang="en-US" dirty="0" err="1"/>
              <a:t>elabora</a:t>
            </a:r>
            <a:r>
              <a:rPr lang="en-US" dirty="0"/>
              <a:t> </a:t>
            </a:r>
            <a:r>
              <a:rPr lang="en-US" dirty="0" err="1"/>
              <a:t>apoi</a:t>
            </a:r>
            <a:r>
              <a:rPr lang="en-US" dirty="0"/>
              <a:t> </a:t>
            </a:r>
            <a:r>
              <a:rPr lang="en-US" dirty="0" err="1"/>
              <a:t>ghidul</a:t>
            </a:r>
            <a:r>
              <a:rPr lang="en-US" dirty="0"/>
              <a:t> cu </a:t>
            </a:r>
            <a:r>
              <a:rPr lang="en-US" dirty="0" err="1"/>
              <a:t>contribuția</a:t>
            </a:r>
            <a:r>
              <a:rPr lang="en-US" dirty="0"/>
              <a:t> </a:t>
            </a:r>
            <a:r>
              <a:rPr lang="en-US" dirty="0" err="1"/>
              <a:t>tuturor</a:t>
            </a:r>
            <a:r>
              <a:rPr lang="en-US" dirty="0"/>
              <a:t> </a:t>
            </a:r>
            <a:r>
              <a:rPr lang="en-US" dirty="0" err="1"/>
              <a:t>partenerilor</a:t>
            </a:r>
            <a:r>
              <a:rPr lang="en-US" dirty="0"/>
              <a:t>.</a:t>
            </a:r>
          </a:p>
          <a:p>
            <a:endParaRPr lang="en-US" dirty="0"/>
          </a:p>
          <a:p>
            <a:r>
              <a:rPr lang="en-US" dirty="0"/>
              <a:t>O3/A5 </a:t>
            </a:r>
            <a:r>
              <a:rPr lang="en-US" dirty="0" err="1"/>
              <a:t>Traducere</a:t>
            </a:r>
            <a:endParaRPr lang="en-US" dirty="0"/>
          </a:p>
          <a:p>
            <a:endParaRPr lang="en-US" dirty="0"/>
          </a:p>
          <a:p>
            <a:r>
              <a:rPr lang="en-US" dirty="0" err="1"/>
              <a:t>După</a:t>
            </a:r>
            <a:r>
              <a:rPr lang="en-US" dirty="0"/>
              <a:t> </a:t>
            </a:r>
            <a:r>
              <a:rPr lang="en-US" dirty="0" err="1"/>
              <a:t>elaborarea</a:t>
            </a:r>
            <a:r>
              <a:rPr lang="en-US" dirty="0"/>
              <a:t> </a:t>
            </a:r>
            <a:r>
              <a:rPr lang="en-US" dirty="0" err="1"/>
              <a:t>ghidului</a:t>
            </a:r>
            <a:r>
              <a:rPr lang="en-US" dirty="0"/>
              <a:t>, </a:t>
            </a:r>
            <a:r>
              <a:rPr lang="en-US" dirty="0" err="1"/>
              <a:t>partenerii</a:t>
            </a:r>
            <a:r>
              <a:rPr lang="en-US" dirty="0"/>
              <a:t> </a:t>
            </a:r>
            <a:r>
              <a:rPr lang="en-US" dirty="0" err="1"/>
              <a:t>vor</a:t>
            </a:r>
            <a:r>
              <a:rPr lang="en-US" dirty="0"/>
              <a:t> produce </a:t>
            </a:r>
            <a:r>
              <a:rPr lang="en-US" dirty="0" err="1"/>
              <a:t>versiuni</a:t>
            </a:r>
            <a:r>
              <a:rPr lang="en-US" dirty="0"/>
              <a:t> </a:t>
            </a:r>
            <a:r>
              <a:rPr lang="en-US" dirty="0" err="1"/>
              <a:t>naționale</a:t>
            </a:r>
            <a:endParaRPr lang="en-US" dirty="0"/>
          </a:p>
        </p:txBody>
      </p:sp>
    </p:spTree>
    <p:extLst>
      <p:ext uri="{BB962C8B-B14F-4D97-AF65-F5344CB8AC3E}">
        <p14:creationId xmlns:p14="http://schemas.microsoft.com/office/powerpoint/2010/main" val="355597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a:stretch>
            <a:fillRect/>
          </a:stretch>
        </p:blipFill>
        <p:spPr>
          <a:xfrm>
            <a:off x="177204" y="574430"/>
            <a:ext cx="823031" cy="274344"/>
          </a:xfrm>
          <a:prstGeom prst="rect">
            <a:avLst/>
          </a:prstGeom>
        </p:spPr>
      </p:pic>
      <p:sp>
        <p:nvSpPr>
          <p:cNvPr id="3" name="Google Shape;69;p14"/>
          <p:cNvSpPr txBox="1">
            <a:spLocks/>
          </p:cNvSpPr>
          <p:nvPr/>
        </p:nvSpPr>
        <p:spPr>
          <a:xfrm>
            <a:off x="2029767" y="2130250"/>
            <a:ext cx="6830698" cy="703385"/>
          </a:xfrm>
          <a:prstGeom prst="rect">
            <a:avLst/>
          </a:prstGeom>
        </p:spPr>
        <p:txBody>
          <a:bodyPr spcFirstLastPara="1" wrap="square" lIns="91425" tIns="91425" rIns="91425" bIns="91425" anchor="t" anchorCtr="0">
            <a:noAutofit/>
          </a:bodyPr>
          <a:lst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a:lstStyle>
          <a:p>
            <a:pPr marL="92075" indent="0">
              <a:buFont typeface="Wingdings 3" charset="2"/>
              <a:buNone/>
            </a:pPr>
            <a:endParaRPr lang="en-US" sz="1400" b="1" smtClean="0">
              <a:solidFill>
                <a:schemeClr val="tx1"/>
              </a:solidFill>
            </a:endParaRPr>
          </a:p>
          <a:p>
            <a:pPr marL="731838" indent="-285750">
              <a:buFontTx/>
              <a:buChar char="-"/>
            </a:pPr>
            <a:endParaRPr lang="en-US" sz="1400" b="1" smtClean="0">
              <a:solidFill>
                <a:schemeClr val="tx1"/>
              </a:solidFill>
            </a:endParaRPr>
          </a:p>
          <a:p>
            <a:pPr marL="731838" indent="-285750">
              <a:buFontTx/>
              <a:buChar char="-"/>
            </a:pPr>
            <a:endParaRPr lang="en-US" sz="1400" b="1" dirty="0">
              <a:solidFill>
                <a:schemeClr val="tx1"/>
              </a:solidFill>
            </a:endParaRPr>
          </a:p>
        </p:txBody>
      </p:sp>
      <p:sp>
        <p:nvSpPr>
          <p:cNvPr id="4" name="CasetăText 3"/>
          <p:cNvSpPr txBox="1"/>
          <p:nvPr/>
        </p:nvSpPr>
        <p:spPr>
          <a:xfrm>
            <a:off x="1909186" y="1416817"/>
            <a:ext cx="6692203" cy="1200329"/>
          </a:xfrm>
          <a:prstGeom prst="rect">
            <a:avLst/>
          </a:prstGeom>
          <a:noFill/>
        </p:spPr>
        <p:txBody>
          <a:bodyPr wrap="square" rtlCol="0">
            <a:spAutoFit/>
          </a:bodyPr>
          <a:lstStyle/>
          <a:p>
            <a:pPr algn="ctr"/>
            <a:r>
              <a:rPr lang="ro-RO" sz="2400" b="1" dirty="0" smtClean="0">
                <a:latin typeface="+mj-lt"/>
              </a:rPr>
              <a:t>În speranța</a:t>
            </a:r>
            <a:r>
              <a:rPr lang="it-IT" sz="2400" b="1" dirty="0" smtClean="0">
                <a:latin typeface="+mj-lt"/>
              </a:rPr>
              <a:t> </a:t>
            </a:r>
            <a:r>
              <a:rPr lang="it-IT" sz="2400" b="1" dirty="0">
                <a:latin typeface="+mj-lt"/>
              </a:rPr>
              <a:t>că lucrurile vor evolua pozitiv,</a:t>
            </a:r>
          </a:p>
          <a:p>
            <a:pPr algn="ctr"/>
            <a:r>
              <a:rPr lang="it-IT" sz="2400" b="1" dirty="0">
                <a:latin typeface="+mj-lt"/>
              </a:rPr>
              <a:t> </a:t>
            </a:r>
            <a:r>
              <a:rPr lang="ro-RO" sz="2400" b="1" dirty="0">
                <a:latin typeface="+mj-lt"/>
              </a:rPr>
              <a:t>v</a:t>
            </a:r>
            <a:r>
              <a:rPr lang="ro-RO" sz="2400" b="1" dirty="0" smtClean="0">
                <a:latin typeface="+mj-lt"/>
              </a:rPr>
              <a:t>ă</a:t>
            </a:r>
            <a:r>
              <a:rPr lang="it-IT" sz="2400" b="1" dirty="0" smtClean="0">
                <a:latin typeface="+mj-lt"/>
              </a:rPr>
              <a:t> </a:t>
            </a:r>
            <a:r>
              <a:rPr lang="it-IT" sz="2400" b="1" dirty="0">
                <a:latin typeface="+mj-lt"/>
              </a:rPr>
              <a:t>doresc </a:t>
            </a:r>
            <a:r>
              <a:rPr lang="it-IT" sz="2400" b="1" dirty="0" smtClean="0">
                <a:latin typeface="+mj-lt"/>
              </a:rPr>
              <a:t>mult</a:t>
            </a:r>
            <a:r>
              <a:rPr lang="ro-RO" sz="2400" b="1" dirty="0" smtClean="0">
                <a:latin typeface="+mj-lt"/>
              </a:rPr>
              <a:t>ă</a:t>
            </a:r>
            <a:r>
              <a:rPr lang="it-IT" sz="2400" b="1" dirty="0" smtClean="0">
                <a:latin typeface="+mj-lt"/>
              </a:rPr>
              <a:t> s</a:t>
            </a:r>
            <a:r>
              <a:rPr lang="ro-RO" sz="2400" b="1" dirty="0" smtClean="0">
                <a:latin typeface="+mj-lt"/>
              </a:rPr>
              <a:t>ă</a:t>
            </a:r>
            <a:r>
              <a:rPr lang="it-IT" sz="2400" b="1" dirty="0" smtClean="0">
                <a:latin typeface="+mj-lt"/>
              </a:rPr>
              <a:t>n</a:t>
            </a:r>
            <a:r>
              <a:rPr lang="ro-RO" sz="2400" b="1" dirty="0" smtClean="0">
                <a:latin typeface="+mj-lt"/>
              </a:rPr>
              <a:t>ă</a:t>
            </a:r>
            <a:r>
              <a:rPr lang="it-IT" sz="2400" b="1" dirty="0" smtClean="0">
                <a:latin typeface="+mj-lt"/>
              </a:rPr>
              <a:t>tate </a:t>
            </a:r>
            <a:r>
              <a:rPr lang="ro-RO" sz="2400" b="1" dirty="0" smtClean="0">
                <a:latin typeface="+mj-lt"/>
              </a:rPr>
              <a:t>ș</a:t>
            </a:r>
            <a:r>
              <a:rPr lang="it-IT" sz="2400" b="1" dirty="0" smtClean="0">
                <a:latin typeface="+mj-lt"/>
              </a:rPr>
              <a:t>i v</a:t>
            </a:r>
            <a:r>
              <a:rPr lang="ro-RO" sz="2400" b="1" dirty="0" smtClean="0">
                <a:latin typeface="+mj-lt"/>
              </a:rPr>
              <a:t>ă</a:t>
            </a:r>
            <a:r>
              <a:rPr lang="it-IT" sz="2400" b="1" dirty="0" smtClean="0">
                <a:latin typeface="+mj-lt"/>
              </a:rPr>
              <a:t> mul</a:t>
            </a:r>
            <a:r>
              <a:rPr lang="ro-RO" sz="2400" b="1" dirty="0" smtClean="0">
                <a:latin typeface="+mj-lt"/>
              </a:rPr>
              <a:t>ț</a:t>
            </a:r>
            <a:r>
              <a:rPr lang="it-IT" sz="2400" b="1" dirty="0" smtClean="0">
                <a:latin typeface="+mj-lt"/>
              </a:rPr>
              <a:t>umesc </a:t>
            </a:r>
            <a:r>
              <a:rPr lang="it-IT" sz="2400" b="1" dirty="0">
                <a:latin typeface="+mj-lt"/>
              </a:rPr>
              <a:t>pentru </a:t>
            </a:r>
            <a:r>
              <a:rPr lang="it-IT" sz="2400" b="1" dirty="0" smtClean="0">
                <a:latin typeface="+mj-lt"/>
              </a:rPr>
              <a:t>aten</a:t>
            </a:r>
            <a:r>
              <a:rPr lang="ro-RO" sz="2400" b="1" dirty="0" smtClean="0">
                <a:latin typeface="+mj-lt"/>
              </a:rPr>
              <a:t>ț</a:t>
            </a:r>
            <a:r>
              <a:rPr lang="it-IT" sz="2400" b="1" dirty="0" smtClean="0">
                <a:latin typeface="+mj-lt"/>
              </a:rPr>
              <a:t>ie!</a:t>
            </a:r>
            <a:endParaRPr lang="ro-RO" sz="2400" b="1" dirty="0">
              <a:latin typeface="+mj-lt"/>
            </a:endParaRPr>
          </a:p>
        </p:txBody>
      </p:sp>
    </p:spTree>
    <p:extLst>
      <p:ext uri="{BB962C8B-B14F-4D97-AF65-F5344CB8AC3E}">
        <p14:creationId xmlns:p14="http://schemas.microsoft.com/office/powerpoint/2010/main" val="3008504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tăText 3"/>
          <p:cNvSpPr txBox="1"/>
          <p:nvPr/>
        </p:nvSpPr>
        <p:spPr>
          <a:xfrm>
            <a:off x="3094892" y="874207"/>
            <a:ext cx="3546164" cy="523220"/>
          </a:xfrm>
          <a:prstGeom prst="rect">
            <a:avLst/>
          </a:prstGeom>
          <a:noFill/>
        </p:spPr>
        <p:txBody>
          <a:bodyPr wrap="none" rtlCol="0">
            <a:spAutoFit/>
          </a:bodyPr>
          <a:lstStyle/>
          <a:p>
            <a:r>
              <a:rPr lang="ro-RO" sz="2800" dirty="0" smtClean="0"/>
              <a:t>Conținutul proiectului</a:t>
            </a:r>
            <a:endParaRPr lang="ro-RO" sz="2800" dirty="0"/>
          </a:p>
        </p:txBody>
      </p:sp>
      <p:pic>
        <p:nvPicPr>
          <p:cNvPr id="5" name="Imagine 4"/>
          <p:cNvPicPr>
            <a:picLocks noChangeAspect="1"/>
          </p:cNvPicPr>
          <p:nvPr/>
        </p:nvPicPr>
        <p:blipFill>
          <a:blip r:embed="rId2"/>
          <a:stretch>
            <a:fillRect/>
          </a:stretch>
        </p:blipFill>
        <p:spPr>
          <a:xfrm>
            <a:off x="167156" y="599863"/>
            <a:ext cx="823031" cy="274344"/>
          </a:xfrm>
          <a:prstGeom prst="rect">
            <a:avLst/>
          </a:prstGeom>
        </p:spPr>
      </p:pic>
      <p:sp>
        <p:nvSpPr>
          <p:cNvPr id="3" name="Dreptunghi 2"/>
          <p:cNvSpPr/>
          <p:nvPr/>
        </p:nvSpPr>
        <p:spPr>
          <a:xfrm>
            <a:off x="2286000" y="1771531"/>
            <a:ext cx="5448586" cy="1815882"/>
          </a:xfrm>
          <a:prstGeom prst="rect">
            <a:avLst/>
          </a:prstGeom>
        </p:spPr>
        <p:txBody>
          <a:bodyPr wrap="square">
            <a:spAutoFit/>
          </a:bodyPr>
          <a:lstStyle/>
          <a:p>
            <a:pPr algn="ctr"/>
            <a:r>
              <a:rPr lang="en-US" sz="1600" b="1" dirty="0" err="1">
                <a:latin typeface="Times New Roman" panose="02020603050405020304" pitchFamily="18" charset="0"/>
                <a:cs typeface="Times New Roman" panose="02020603050405020304" pitchFamily="18" charset="0"/>
              </a:rPr>
              <a:t>Scopul</a:t>
            </a:r>
            <a:r>
              <a:rPr lang="en-US" sz="1600" b="1" dirty="0">
                <a:latin typeface="Times New Roman" panose="02020603050405020304" pitchFamily="18" charset="0"/>
                <a:cs typeface="Times New Roman" panose="02020603050405020304" pitchFamily="18" charset="0"/>
              </a:rPr>
              <a:t> ADDET </a:t>
            </a:r>
            <a:r>
              <a:rPr lang="en-US" sz="1600" b="1" dirty="0" err="1">
                <a:latin typeface="Times New Roman" panose="02020603050405020304" pitchFamily="18" charset="0"/>
                <a:cs typeface="Times New Roman" panose="02020603050405020304" pitchFamily="18" charset="0"/>
              </a:rPr>
              <a:t>este</a:t>
            </a:r>
            <a:r>
              <a:rPr lang="en-US" sz="1600" b="1" dirty="0">
                <a:latin typeface="Times New Roman" panose="02020603050405020304" pitchFamily="18" charset="0"/>
                <a:cs typeface="Times New Roman" panose="02020603050405020304" pitchFamily="18" charset="0"/>
              </a:rPr>
              <a:t> de a </a:t>
            </a:r>
            <a:r>
              <a:rPr lang="en-US" sz="1600" b="1" dirty="0" err="1">
                <a:latin typeface="Times New Roman" panose="02020603050405020304" pitchFamily="18" charset="0"/>
                <a:cs typeface="Times New Roman" panose="02020603050405020304" pitchFamily="18" charset="0"/>
              </a:rPr>
              <a:t>dezvolta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abilitățile</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și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competențele</a:t>
            </a:r>
            <a:r>
              <a:rPr lang="en-US" sz="1600" b="1" dirty="0">
                <a:latin typeface="Times New Roman" panose="02020603050405020304" pitchFamily="18" charset="0"/>
                <a:cs typeface="Times New Roman" panose="02020603050405020304" pitchFamily="18" charset="0"/>
              </a:rPr>
              <a:t> de </a:t>
            </a:r>
            <a:r>
              <a:rPr lang="en-US" sz="1600" b="1" dirty="0" err="1">
                <a:latin typeface="Times New Roman" panose="02020603050405020304" pitchFamily="18" charset="0"/>
                <a:cs typeface="Times New Roman" panose="02020603050405020304" pitchFamily="18" charset="0"/>
              </a:rPr>
              <a:t>angajare</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și</a:t>
            </a:r>
            <a:r>
              <a:rPr lang="en-US" sz="1600" b="1" dirty="0">
                <a:latin typeface="Times New Roman" panose="02020603050405020304" pitchFamily="18" charset="0"/>
                <a:cs typeface="Times New Roman" panose="02020603050405020304" pitchFamily="18" charset="0"/>
              </a:rPr>
              <a:t> de </a:t>
            </a:r>
            <a:r>
              <a:rPr lang="en-US" sz="1600" b="1" dirty="0" err="1">
                <a:latin typeface="Times New Roman" panose="02020603050405020304" pitchFamily="18" charset="0"/>
                <a:cs typeface="Times New Roman" panose="02020603050405020304" pitchFamily="18" charset="0"/>
              </a:rPr>
              <a:t>rezolvare</a:t>
            </a:r>
            <a:r>
              <a:rPr lang="en-US" sz="1600" b="1" dirty="0">
                <a:latin typeface="Times New Roman" panose="02020603050405020304" pitchFamily="18" charset="0"/>
                <a:cs typeface="Times New Roman" panose="02020603050405020304" pitchFamily="18" charset="0"/>
              </a:rPr>
              <a:t> a </a:t>
            </a:r>
            <a:r>
              <a:rPr lang="en-US" sz="1600" b="1" dirty="0" err="1">
                <a:latin typeface="Times New Roman" panose="02020603050405020304" pitchFamily="18" charset="0"/>
                <a:cs typeface="Times New Roman" panose="02020603050405020304" pitchFamily="18" charset="0"/>
              </a:rPr>
              <a:t>problemelor</a:t>
            </a:r>
            <a:r>
              <a:rPr lang="en-US" sz="1600" b="1" dirty="0">
                <a:latin typeface="Times New Roman" panose="02020603050405020304" pitchFamily="18" charset="0"/>
                <a:cs typeface="Times New Roman" panose="02020603050405020304" pitchFamily="18" charset="0"/>
              </a:rPr>
              <a:t> </a:t>
            </a:r>
            <a:r>
              <a:rPr lang="ro-RO" sz="1600" b="1" dirty="0" smtClean="0">
                <a:latin typeface="Times New Roman" panose="02020603050405020304" pitchFamily="18" charset="0"/>
                <a:cs typeface="Times New Roman" panose="02020603050405020304" pitchFamily="18" charset="0"/>
              </a:rPr>
              <a:t>elevilor care practică ucenicia /V</a:t>
            </a:r>
            <a:r>
              <a:rPr lang="en-US" sz="1600" b="1" dirty="0" smtClean="0">
                <a:latin typeface="Times New Roman" panose="02020603050405020304" pitchFamily="18" charset="0"/>
                <a:cs typeface="Times New Roman" panose="02020603050405020304" pitchFamily="18" charset="0"/>
              </a:rPr>
              <a:t>ET</a:t>
            </a:r>
            <a:r>
              <a:rPr lang="en-US" sz="1600" b="1" dirty="0">
                <a:latin typeface="Times New Roman" panose="02020603050405020304" pitchFamily="18" charset="0"/>
                <a:cs typeface="Times New Roman" panose="02020603050405020304" pitchFamily="18" charset="0"/>
              </a:rPr>
              <a:t>.</a:t>
            </a:r>
          </a:p>
          <a:p>
            <a:pPr algn="ct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În</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acest</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scop</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proiectul</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va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dezvolta</a:t>
            </a:r>
            <a:r>
              <a:rPr lang="en-US" sz="1600" b="1" dirty="0">
                <a:latin typeface="Times New Roman" panose="02020603050405020304" pitchFamily="18" charset="0"/>
                <a:cs typeface="Times New Roman" panose="02020603050405020304" pitchFamily="18" charset="0"/>
              </a:rPr>
              <a:t> un model de </a:t>
            </a:r>
            <a:r>
              <a:rPr lang="en-US" sz="1600" b="1" dirty="0" err="1">
                <a:latin typeface="Times New Roman" panose="02020603050405020304" pitchFamily="18" charset="0"/>
                <a:cs typeface="Times New Roman" panose="02020603050405020304" pitchFamily="18" charset="0"/>
              </a:rPr>
              <a:t>ucenicie</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pentru</a:t>
            </a:r>
            <a:r>
              <a:rPr lang="en-US" sz="1600" b="1" dirty="0">
                <a:latin typeface="Times New Roman" panose="02020603050405020304" pitchFamily="18" charset="0"/>
                <a:cs typeface="Times New Roman" panose="02020603050405020304" pitchFamily="18" charset="0"/>
              </a:rPr>
              <a:t> </a:t>
            </a:r>
            <a:r>
              <a:rPr lang="en-US" sz="1600" b="1" dirty="0" err="1" smtClean="0">
                <a:latin typeface="Times New Roman" panose="02020603050405020304" pitchFamily="18" charset="0"/>
                <a:cs typeface="Times New Roman" panose="02020603050405020304" pitchFamily="18" charset="0"/>
              </a:rPr>
              <a:t>elevii</a:t>
            </a:r>
            <a:r>
              <a:rPr lang="en-US" sz="1600" b="1" dirty="0" smtClean="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din </a:t>
            </a:r>
            <a:r>
              <a:rPr lang="en-US" sz="1600" b="1" dirty="0" err="1">
                <a:latin typeface="Times New Roman" panose="02020603050405020304" pitchFamily="18" charset="0"/>
                <a:cs typeface="Times New Roman" panose="02020603050405020304" pitchFamily="18" charset="0"/>
              </a:rPr>
              <a:t>școlile</a:t>
            </a:r>
            <a:r>
              <a:rPr lang="en-US" sz="1600" b="1" dirty="0">
                <a:latin typeface="Times New Roman" panose="02020603050405020304" pitchFamily="18" charset="0"/>
                <a:cs typeface="Times New Roman" panose="02020603050405020304" pitchFamily="18" charset="0"/>
              </a:rPr>
              <a:t> </a:t>
            </a:r>
            <a:r>
              <a:rPr lang="ro-RO" sz="1600" b="1" dirty="0" smtClean="0">
                <a:latin typeface="Times New Roman" panose="02020603050405020304" pitchFamily="18" charset="0"/>
                <a:cs typeface="Times New Roman" panose="02020603050405020304" pitchFamily="18" charset="0"/>
              </a:rPr>
              <a:t>profesionale</a:t>
            </a:r>
            <a:r>
              <a:rPr lang="en-US" sz="1600" b="1" dirty="0" smtClean="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și</a:t>
            </a:r>
            <a:r>
              <a:rPr lang="en-US" sz="1600" b="1" dirty="0">
                <a:latin typeface="Times New Roman" panose="02020603050405020304" pitchFamily="18" charset="0"/>
                <a:cs typeface="Times New Roman" panose="02020603050405020304" pitchFamily="18" charset="0"/>
              </a:rPr>
              <a:t> </a:t>
            </a:r>
            <a:r>
              <a:rPr lang="ro-RO" sz="1600" b="1" dirty="0" smtClean="0">
                <a:latin typeface="Times New Roman" panose="02020603050405020304" pitchFamily="18" charset="0"/>
                <a:cs typeface="Times New Roman" panose="02020603050405020304" pitchFamily="18" charset="0"/>
              </a:rPr>
              <a:t>licee de specialitate,</a:t>
            </a:r>
            <a:r>
              <a:rPr lang="en-US" sz="1600" b="1" dirty="0" smtClean="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bazat</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pe</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metodologia</a:t>
            </a:r>
            <a:r>
              <a:rPr lang="en-US" sz="1600" b="1" dirty="0">
                <a:latin typeface="Times New Roman" panose="02020603050405020304" pitchFamily="18" charset="0"/>
                <a:cs typeface="Times New Roman" panose="02020603050405020304" pitchFamily="18" charset="0"/>
              </a:rPr>
              <a:t> de </a:t>
            </a:r>
            <a:r>
              <a:rPr lang="en-US" sz="1600" b="1" dirty="0" err="1">
                <a:latin typeface="Times New Roman" panose="02020603050405020304" pitchFamily="18" charset="0"/>
                <a:cs typeface="Times New Roman" panose="02020603050405020304" pitchFamily="18" charset="0"/>
              </a:rPr>
              <a:t>gândire</a:t>
            </a:r>
            <a:r>
              <a:rPr lang="en-US" sz="1600" b="1" dirty="0">
                <a:latin typeface="Times New Roman" panose="02020603050405020304" pitchFamily="18" charset="0"/>
                <a:cs typeface="Times New Roman" panose="02020603050405020304" pitchFamily="18" charset="0"/>
              </a:rPr>
              <a:t> a </a:t>
            </a:r>
            <a:r>
              <a:rPr lang="en-US" sz="1600" b="1" dirty="0" err="1">
                <a:latin typeface="Times New Roman" panose="02020603050405020304" pitchFamily="18" charset="0"/>
                <a:cs typeface="Times New Roman" panose="02020603050405020304" pitchFamily="18" charset="0"/>
              </a:rPr>
              <a:t>proiectării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precum</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și</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pe</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învățarea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bazată</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pe</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probleme</a:t>
            </a:r>
            <a:r>
              <a:rPr lang="en-US" sz="16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83823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tăText 2"/>
          <p:cNvSpPr txBox="1"/>
          <p:nvPr/>
        </p:nvSpPr>
        <p:spPr>
          <a:xfrm>
            <a:off x="3386295" y="763675"/>
            <a:ext cx="3182281" cy="523220"/>
          </a:xfrm>
          <a:prstGeom prst="rect">
            <a:avLst/>
          </a:prstGeom>
          <a:noFill/>
        </p:spPr>
        <p:txBody>
          <a:bodyPr wrap="none" rtlCol="0">
            <a:spAutoFit/>
          </a:bodyPr>
          <a:lstStyle/>
          <a:p>
            <a:r>
              <a:rPr lang="ro-RO" sz="2800" dirty="0" smtClean="0"/>
              <a:t>Obiective s</a:t>
            </a:r>
            <a:r>
              <a:rPr lang="en-US" sz="2800" dirty="0" smtClean="0"/>
              <a:t>p</a:t>
            </a:r>
            <a:r>
              <a:rPr lang="ro-RO" sz="2800" dirty="0" err="1" smtClean="0"/>
              <a:t>ecifice</a:t>
            </a:r>
            <a:endParaRPr lang="ro-RO" sz="2800" dirty="0"/>
          </a:p>
        </p:txBody>
      </p:sp>
      <p:pic>
        <p:nvPicPr>
          <p:cNvPr id="5" name="Imagine 4"/>
          <p:cNvPicPr>
            <a:picLocks noChangeAspect="1"/>
          </p:cNvPicPr>
          <p:nvPr/>
        </p:nvPicPr>
        <p:blipFill>
          <a:blip r:embed="rId2"/>
          <a:stretch>
            <a:fillRect/>
          </a:stretch>
        </p:blipFill>
        <p:spPr>
          <a:xfrm>
            <a:off x="259265" y="626503"/>
            <a:ext cx="823031" cy="274344"/>
          </a:xfrm>
          <a:prstGeom prst="rect">
            <a:avLst/>
          </a:prstGeom>
        </p:spPr>
      </p:pic>
      <p:sp>
        <p:nvSpPr>
          <p:cNvPr id="2" name="Dreptunghi 1"/>
          <p:cNvSpPr/>
          <p:nvPr/>
        </p:nvSpPr>
        <p:spPr>
          <a:xfrm>
            <a:off x="2175997" y="1456525"/>
            <a:ext cx="5888598" cy="2893100"/>
          </a:xfrm>
          <a:prstGeom prst="rect">
            <a:avLst/>
          </a:prstGeom>
        </p:spPr>
        <p:txBody>
          <a:bodyPr wrap="square">
            <a:spAutoFit/>
          </a:bodyPr>
          <a:lstStyle/>
          <a:p>
            <a:r>
              <a:rPr lang="ro-RO" dirty="0" smtClean="0"/>
              <a:t>-</a:t>
            </a:r>
            <a:r>
              <a:rPr lang="en-US" dirty="0" err="1" smtClean="0"/>
              <a:t>Dezvoltarea</a:t>
            </a:r>
            <a:r>
              <a:rPr lang="en-US" dirty="0" smtClean="0"/>
              <a:t> </a:t>
            </a:r>
            <a:r>
              <a:rPr lang="en-US" dirty="0" err="1"/>
              <a:t>competențelor</a:t>
            </a:r>
            <a:r>
              <a:rPr lang="en-US" dirty="0"/>
              <a:t> de </a:t>
            </a:r>
            <a:r>
              <a:rPr lang="en-US" dirty="0" err="1"/>
              <a:t>rezolvare</a:t>
            </a:r>
            <a:r>
              <a:rPr lang="en-US" dirty="0"/>
              <a:t> a </a:t>
            </a:r>
            <a:r>
              <a:rPr lang="en-US" dirty="0" err="1"/>
              <a:t>problemelor</a:t>
            </a:r>
            <a:r>
              <a:rPr lang="en-US" dirty="0"/>
              <a:t> </a:t>
            </a:r>
            <a:r>
              <a:rPr lang="en-US" dirty="0" err="1"/>
              <a:t>și</a:t>
            </a:r>
            <a:r>
              <a:rPr lang="en-US" dirty="0"/>
              <a:t> a </a:t>
            </a:r>
            <a:r>
              <a:rPr lang="en-US" dirty="0" err="1"/>
              <a:t>gândirii</a:t>
            </a:r>
            <a:r>
              <a:rPr lang="en-US" dirty="0"/>
              <a:t> de </a:t>
            </a:r>
            <a:r>
              <a:rPr lang="en-US" dirty="0" err="1"/>
              <a:t>proiectare</a:t>
            </a:r>
            <a:r>
              <a:rPr lang="en-US" dirty="0"/>
              <a:t> </a:t>
            </a:r>
            <a:r>
              <a:rPr lang="en-US" dirty="0" err="1"/>
              <a:t>pentru</a:t>
            </a:r>
            <a:r>
              <a:rPr lang="en-US" dirty="0"/>
              <a:t> </a:t>
            </a:r>
            <a:r>
              <a:rPr lang="ro-RO" dirty="0" smtClean="0"/>
              <a:t>elevii</a:t>
            </a:r>
            <a:r>
              <a:rPr lang="en-US" dirty="0" smtClean="0"/>
              <a:t> </a:t>
            </a:r>
            <a:r>
              <a:rPr lang="en-US" dirty="0"/>
              <a:t>din </a:t>
            </a:r>
            <a:r>
              <a:rPr lang="en-US" dirty="0" err="1"/>
              <a:t>ciclul</a:t>
            </a:r>
            <a:r>
              <a:rPr lang="en-US" dirty="0"/>
              <a:t> </a:t>
            </a:r>
            <a:r>
              <a:rPr lang="en-US" dirty="0" err="1"/>
              <a:t>secundar</a:t>
            </a:r>
            <a:r>
              <a:rPr lang="en-US" dirty="0"/>
              <a:t> superior </a:t>
            </a:r>
            <a:r>
              <a:rPr lang="en-US" dirty="0" err="1" smtClean="0"/>
              <a:t>printr</a:t>
            </a:r>
            <a:r>
              <a:rPr lang="en-US" dirty="0" smtClean="0"/>
              <a:t>-un </a:t>
            </a:r>
            <a:r>
              <a:rPr lang="en-US" dirty="0"/>
              <a:t>model de </a:t>
            </a:r>
            <a:r>
              <a:rPr lang="en-US" dirty="0" err="1"/>
              <a:t>ucenicie</a:t>
            </a:r>
            <a:r>
              <a:rPr lang="en-US" dirty="0"/>
              <a:t> </a:t>
            </a:r>
            <a:endParaRPr lang="ro-RO" dirty="0" smtClean="0"/>
          </a:p>
          <a:p>
            <a:r>
              <a:rPr lang="en-US" dirty="0" smtClean="0"/>
              <a:t>- </a:t>
            </a:r>
            <a:r>
              <a:rPr lang="en-US" dirty="0" err="1"/>
              <a:t>Dezvoltarea</a:t>
            </a:r>
            <a:r>
              <a:rPr lang="en-US" dirty="0"/>
              <a:t> </a:t>
            </a:r>
            <a:r>
              <a:rPr lang="en-US" dirty="0" err="1"/>
              <a:t>învățării</a:t>
            </a:r>
            <a:r>
              <a:rPr lang="en-US" dirty="0"/>
              <a:t> </a:t>
            </a:r>
            <a:r>
              <a:rPr lang="en-US" dirty="0" err="1"/>
              <a:t>bazate</a:t>
            </a:r>
            <a:r>
              <a:rPr lang="en-US" dirty="0"/>
              <a:t> </a:t>
            </a:r>
            <a:r>
              <a:rPr lang="en-US" dirty="0" err="1"/>
              <a:t>pe</a:t>
            </a:r>
            <a:r>
              <a:rPr lang="en-US" dirty="0"/>
              <a:t> </a:t>
            </a:r>
            <a:r>
              <a:rPr lang="en-US" dirty="0" err="1"/>
              <a:t>probleme</a:t>
            </a:r>
            <a:r>
              <a:rPr lang="en-US" dirty="0"/>
              <a:t> </a:t>
            </a:r>
            <a:r>
              <a:rPr lang="en-US" dirty="0" err="1"/>
              <a:t>printr</a:t>
            </a:r>
            <a:r>
              <a:rPr lang="en-US" dirty="0"/>
              <a:t>-un model de </a:t>
            </a:r>
            <a:r>
              <a:rPr lang="en-US" dirty="0" err="1"/>
              <a:t>ucenicie</a:t>
            </a:r>
            <a:r>
              <a:rPr lang="en-US" dirty="0"/>
              <a:t> care </a:t>
            </a:r>
            <a:r>
              <a:rPr lang="en-US" dirty="0" err="1"/>
              <a:t>va</a:t>
            </a:r>
            <a:r>
              <a:rPr lang="en-US" dirty="0"/>
              <a:t> </a:t>
            </a:r>
            <a:r>
              <a:rPr lang="en-US" dirty="0" err="1"/>
              <a:t>urma</a:t>
            </a:r>
            <a:r>
              <a:rPr lang="en-US" dirty="0"/>
              <a:t> o </a:t>
            </a:r>
            <a:r>
              <a:rPr lang="en-US" dirty="0" err="1"/>
              <a:t>metodologie</a:t>
            </a:r>
            <a:r>
              <a:rPr lang="en-US" dirty="0"/>
              <a:t> de </a:t>
            </a:r>
            <a:r>
              <a:rPr lang="en-US" dirty="0" err="1"/>
              <a:t>gândire</a:t>
            </a:r>
            <a:r>
              <a:rPr lang="en-US" dirty="0"/>
              <a:t> de </a:t>
            </a:r>
            <a:r>
              <a:rPr lang="ro-RO" dirty="0" smtClean="0"/>
              <a:t>proiectare</a:t>
            </a:r>
            <a:endParaRPr lang="en-US" dirty="0"/>
          </a:p>
          <a:p>
            <a:r>
              <a:rPr lang="en-US" dirty="0"/>
              <a:t>- </a:t>
            </a:r>
            <a:r>
              <a:rPr lang="en-US" dirty="0" err="1"/>
              <a:t>Sprijinirea</a:t>
            </a:r>
            <a:r>
              <a:rPr lang="en-US" dirty="0"/>
              <a:t> </a:t>
            </a:r>
            <a:r>
              <a:rPr lang="en-US" dirty="0" err="1"/>
              <a:t>formatorilor</a:t>
            </a:r>
            <a:r>
              <a:rPr lang="en-US" dirty="0"/>
              <a:t> </a:t>
            </a:r>
            <a:r>
              <a:rPr lang="en-US" dirty="0" err="1" smtClean="0"/>
              <a:t>prin</a:t>
            </a:r>
            <a:r>
              <a:rPr lang="en-US" dirty="0" smtClean="0"/>
              <a:t> </a:t>
            </a:r>
            <a:r>
              <a:rPr lang="en-US" dirty="0" err="1"/>
              <a:t>elaborarea</a:t>
            </a:r>
            <a:r>
              <a:rPr lang="en-US" dirty="0"/>
              <a:t> </a:t>
            </a:r>
            <a:r>
              <a:rPr lang="en-US" dirty="0" err="1"/>
              <a:t>unui</a:t>
            </a:r>
            <a:r>
              <a:rPr lang="en-US" dirty="0"/>
              <a:t> </a:t>
            </a:r>
            <a:r>
              <a:rPr lang="en-US" dirty="0" err="1"/>
              <a:t>ghid</a:t>
            </a:r>
            <a:r>
              <a:rPr lang="en-US" dirty="0"/>
              <a:t> </a:t>
            </a:r>
            <a:r>
              <a:rPr lang="en-US" dirty="0" err="1" smtClean="0"/>
              <a:t>adresat</a:t>
            </a:r>
            <a:r>
              <a:rPr lang="en-US" dirty="0" smtClean="0"/>
              <a:t> </a:t>
            </a:r>
            <a:r>
              <a:rPr lang="en-US" dirty="0" err="1"/>
              <a:t>formatorilor</a:t>
            </a:r>
            <a:r>
              <a:rPr lang="en-US" dirty="0"/>
              <a:t> din </a:t>
            </a:r>
            <a:r>
              <a:rPr lang="en-US" dirty="0" err="1"/>
              <a:t>școlile</a:t>
            </a:r>
            <a:r>
              <a:rPr lang="en-US" dirty="0"/>
              <a:t> </a:t>
            </a:r>
            <a:r>
              <a:rPr lang="ro-RO" dirty="0" smtClean="0"/>
              <a:t>de profil </a:t>
            </a:r>
            <a:r>
              <a:rPr lang="en-US" dirty="0" err="1" smtClean="0"/>
              <a:t>și</a:t>
            </a:r>
            <a:r>
              <a:rPr lang="en-US" dirty="0" smtClean="0"/>
              <a:t> </a:t>
            </a:r>
            <a:r>
              <a:rPr lang="en-US" dirty="0" err="1"/>
              <a:t>companiile</a:t>
            </a:r>
            <a:r>
              <a:rPr lang="en-US" dirty="0"/>
              <a:t> care </a:t>
            </a:r>
            <a:r>
              <a:rPr lang="en-US" dirty="0" err="1"/>
              <a:t>vor</a:t>
            </a:r>
            <a:r>
              <a:rPr lang="en-US" dirty="0"/>
              <a:t> </a:t>
            </a:r>
            <a:r>
              <a:rPr lang="en-US" dirty="0" err="1"/>
              <a:t>aplica</a:t>
            </a:r>
            <a:r>
              <a:rPr lang="en-US" dirty="0"/>
              <a:t> </a:t>
            </a:r>
            <a:r>
              <a:rPr lang="en-US" dirty="0" err="1"/>
              <a:t>modelul</a:t>
            </a:r>
            <a:r>
              <a:rPr lang="en-US" dirty="0"/>
              <a:t> de </a:t>
            </a:r>
            <a:r>
              <a:rPr lang="en-US" dirty="0" err="1"/>
              <a:t>ucenicie</a:t>
            </a:r>
            <a:r>
              <a:rPr lang="en-US" dirty="0"/>
              <a:t> </a:t>
            </a:r>
            <a:r>
              <a:rPr lang="en-US" dirty="0" err="1"/>
              <a:t>și</a:t>
            </a:r>
            <a:r>
              <a:rPr lang="en-US" dirty="0"/>
              <a:t> </a:t>
            </a:r>
            <a:r>
              <a:rPr lang="en-US" dirty="0" err="1"/>
              <a:t>vor</a:t>
            </a:r>
            <a:r>
              <a:rPr lang="en-US" dirty="0"/>
              <a:t> </a:t>
            </a:r>
            <a:r>
              <a:rPr lang="en-US" dirty="0" err="1"/>
              <a:t>proiecta</a:t>
            </a:r>
            <a:r>
              <a:rPr lang="en-US" dirty="0"/>
              <a:t>, </a:t>
            </a:r>
            <a:r>
              <a:rPr lang="en-US" dirty="0" err="1"/>
              <a:t>sprijini</a:t>
            </a:r>
            <a:r>
              <a:rPr lang="en-US" dirty="0"/>
              <a:t> </a:t>
            </a:r>
            <a:r>
              <a:rPr lang="en-US" dirty="0" err="1"/>
              <a:t>și</a:t>
            </a:r>
            <a:r>
              <a:rPr lang="en-US" dirty="0"/>
              <a:t> </a:t>
            </a:r>
            <a:r>
              <a:rPr lang="en-US" dirty="0" err="1"/>
              <a:t>evalua</a:t>
            </a:r>
            <a:r>
              <a:rPr lang="en-US" dirty="0"/>
              <a:t> </a:t>
            </a:r>
            <a:r>
              <a:rPr lang="en-US" dirty="0" err="1"/>
              <a:t>programul</a:t>
            </a:r>
            <a:r>
              <a:rPr lang="en-US" dirty="0"/>
              <a:t> de </a:t>
            </a:r>
            <a:r>
              <a:rPr lang="en-US" dirty="0" err="1"/>
              <a:t>ucenicie</a:t>
            </a:r>
            <a:r>
              <a:rPr lang="en-US" dirty="0"/>
              <a:t>.</a:t>
            </a:r>
          </a:p>
          <a:p>
            <a:r>
              <a:rPr lang="en-US" dirty="0"/>
              <a:t>- </a:t>
            </a:r>
            <a:r>
              <a:rPr lang="en-US" dirty="0" err="1"/>
              <a:t>Crearea</a:t>
            </a:r>
            <a:r>
              <a:rPr lang="en-US" dirty="0"/>
              <a:t> de </a:t>
            </a:r>
            <a:r>
              <a:rPr lang="en-US" dirty="0" err="1"/>
              <a:t>parteneriate</a:t>
            </a:r>
            <a:r>
              <a:rPr lang="en-US" dirty="0"/>
              <a:t> </a:t>
            </a:r>
            <a:r>
              <a:rPr lang="ro-RO" dirty="0" smtClean="0"/>
              <a:t>școală</a:t>
            </a:r>
            <a:r>
              <a:rPr lang="en-US" dirty="0" smtClean="0"/>
              <a:t>-</a:t>
            </a:r>
            <a:r>
              <a:rPr lang="en-US" dirty="0" err="1" smtClean="0"/>
              <a:t>companie</a:t>
            </a:r>
            <a:r>
              <a:rPr lang="en-US" dirty="0"/>
              <a:t>, </a:t>
            </a:r>
            <a:r>
              <a:rPr lang="en-US" dirty="0" err="1"/>
              <a:t>experimentarea</a:t>
            </a:r>
            <a:r>
              <a:rPr lang="en-US" dirty="0"/>
              <a:t> </a:t>
            </a:r>
            <a:r>
              <a:rPr lang="en-US" dirty="0" err="1"/>
              <a:t>și</a:t>
            </a:r>
            <a:r>
              <a:rPr lang="en-US" dirty="0"/>
              <a:t> </a:t>
            </a:r>
            <a:r>
              <a:rPr lang="en-US" dirty="0" err="1"/>
              <a:t>validarea</a:t>
            </a:r>
            <a:r>
              <a:rPr lang="en-US" dirty="0"/>
              <a:t> </a:t>
            </a:r>
            <a:r>
              <a:rPr lang="en-US" dirty="0" err="1"/>
              <a:t>modelului</a:t>
            </a:r>
            <a:r>
              <a:rPr lang="en-US" dirty="0"/>
              <a:t> de </a:t>
            </a:r>
            <a:r>
              <a:rPr lang="en-US" dirty="0" err="1"/>
              <a:t>ucenicie</a:t>
            </a:r>
            <a:endParaRPr lang="en-US" dirty="0"/>
          </a:p>
          <a:p>
            <a:r>
              <a:rPr lang="en-US" dirty="0"/>
              <a:t>-</a:t>
            </a:r>
            <a:r>
              <a:rPr lang="en-US" dirty="0" err="1"/>
              <a:t>Răspândirea</a:t>
            </a:r>
            <a:r>
              <a:rPr lang="en-US" dirty="0"/>
              <a:t> </a:t>
            </a:r>
            <a:r>
              <a:rPr lang="en-US" dirty="0" err="1"/>
              <a:t>ideii</a:t>
            </a:r>
            <a:r>
              <a:rPr lang="en-US" dirty="0"/>
              <a:t> de </a:t>
            </a:r>
            <a:r>
              <a:rPr lang="en-US" dirty="0" err="1"/>
              <a:t>învățare</a:t>
            </a:r>
            <a:r>
              <a:rPr lang="en-US" dirty="0"/>
              <a:t> </a:t>
            </a:r>
            <a:r>
              <a:rPr lang="en-US" dirty="0" err="1"/>
              <a:t>bazată</a:t>
            </a:r>
            <a:r>
              <a:rPr lang="en-US" dirty="0"/>
              <a:t> </a:t>
            </a:r>
            <a:r>
              <a:rPr lang="en-US" dirty="0" err="1"/>
              <a:t>pe</a:t>
            </a:r>
            <a:r>
              <a:rPr lang="en-US" dirty="0"/>
              <a:t> </a:t>
            </a:r>
            <a:r>
              <a:rPr lang="en-US" dirty="0" err="1"/>
              <a:t>probleme</a:t>
            </a:r>
            <a:r>
              <a:rPr lang="en-US" dirty="0"/>
              <a:t> </a:t>
            </a:r>
            <a:r>
              <a:rPr lang="en-US" dirty="0" err="1"/>
              <a:t>în</a:t>
            </a:r>
            <a:r>
              <a:rPr lang="en-US" dirty="0"/>
              <a:t> </a:t>
            </a:r>
            <a:r>
              <a:rPr lang="en-US" dirty="0" err="1"/>
              <a:t>ucenicie</a:t>
            </a:r>
            <a:r>
              <a:rPr lang="en-US" dirty="0"/>
              <a:t> </a:t>
            </a:r>
            <a:r>
              <a:rPr lang="en-US" dirty="0" err="1"/>
              <a:t>prin</a:t>
            </a:r>
            <a:r>
              <a:rPr lang="en-US" dirty="0"/>
              <a:t> </a:t>
            </a:r>
            <a:r>
              <a:rPr lang="en-US" dirty="0" err="1"/>
              <a:t>organizarea</a:t>
            </a:r>
            <a:r>
              <a:rPr lang="en-US" dirty="0"/>
              <a:t> de </a:t>
            </a:r>
            <a:r>
              <a:rPr lang="en-US" dirty="0" err="1"/>
              <a:t>seminarii</a:t>
            </a:r>
            <a:r>
              <a:rPr lang="en-US" dirty="0"/>
              <a:t> </a:t>
            </a:r>
            <a:r>
              <a:rPr lang="en-US" dirty="0" err="1"/>
              <a:t>pentru</a:t>
            </a:r>
            <a:r>
              <a:rPr lang="en-US" dirty="0"/>
              <a:t> </a:t>
            </a:r>
            <a:r>
              <a:rPr lang="en-US" dirty="0" err="1"/>
              <a:t>formatori</a:t>
            </a:r>
            <a:r>
              <a:rPr lang="en-US" dirty="0"/>
              <a:t> </a:t>
            </a:r>
            <a:r>
              <a:rPr lang="en-US" dirty="0" err="1"/>
              <a:t>în</a:t>
            </a:r>
            <a:r>
              <a:rPr lang="en-US" dirty="0"/>
              <a:t> </a:t>
            </a:r>
            <a:r>
              <a:rPr lang="en-US" dirty="0" err="1"/>
              <a:t>școlile</a:t>
            </a:r>
            <a:r>
              <a:rPr lang="en-US" dirty="0"/>
              <a:t> </a:t>
            </a:r>
            <a:r>
              <a:rPr lang="ro-RO" dirty="0" smtClean="0"/>
              <a:t>de profil</a:t>
            </a:r>
            <a:r>
              <a:rPr lang="en-US" dirty="0" smtClean="0"/>
              <a:t> </a:t>
            </a:r>
            <a:r>
              <a:rPr lang="en-US" dirty="0" err="1"/>
              <a:t>și</a:t>
            </a:r>
            <a:r>
              <a:rPr lang="en-US" dirty="0"/>
              <a:t> </a:t>
            </a:r>
            <a:r>
              <a:rPr lang="en-US" dirty="0" err="1"/>
              <a:t>companiile</a:t>
            </a:r>
            <a:r>
              <a:rPr lang="en-US" dirty="0"/>
              <a:t> care </a:t>
            </a:r>
            <a:r>
              <a:rPr lang="en-US" dirty="0" err="1"/>
              <a:t>sunt</a:t>
            </a:r>
            <a:r>
              <a:rPr lang="en-US" dirty="0"/>
              <a:t> </a:t>
            </a:r>
            <a:r>
              <a:rPr lang="en-US" dirty="0" err="1"/>
              <a:t>interesate</a:t>
            </a:r>
            <a:r>
              <a:rPr lang="en-US" dirty="0"/>
              <a:t> </a:t>
            </a:r>
            <a:r>
              <a:rPr lang="en-US" dirty="0" err="1"/>
              <a:t>să</a:t>
            </a:r>
            <a:r>
              <a:rPr lang="en-US" dirty="0"/>
              <a:t> </a:t>
            </a:r>
            <a:r>
              <a:rPr lang="en-US" dirty="0" err="1"/>
              <a:t>aplice</a:t>
            </a:r>
            <a:r>
              <a:rPr lang="en-US" dirty="0"/>
              <a:t> </a:t>
            </a:r>
            <a:r>
              <a:rPr lang="en-US" dirty="0" err="1"/>
              <a:t>modelul</a:t>
            </a:r>
            <a:r>
              <a:rPr lang="en-US" dirty="0"/>
              <a:t> de </a:t>
            </a:r>
            <a:r>
              <a:rPr lang="en-US" dirty="0" err="1"/>
              <a:t>ucenicie</a:t>
            </a:r>
            <a:r>
              <a:rPr lang="en-US" dirty="0"/>
              <a:t>.</a:t>
            </a:r>
          </a:p>
        </p:txBody>
      </p:sp>
    </p:spTree>
    <p:extLst>
      <p:ext uri="{BB962C8B-B14F-4D97-AF65-F5344CB8AC3E}">
        <p14:creationId xmlns:p14="http://schemas.microsoft.com/office/powerpoint/2010/main" val="2217625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tăText 1"/>
          <p:cNvSpPr txBox="1"/>
          <p:nvPr/>
        </p:nvSpPr>
        <p:spPr>
          <a:xfrm>
            <a:off x="2140299" y="200967"/>
            <a:ext cx="3624710" cy="523220"/>
          </a:xfrm>
          <a:prstGeom prst="rect">
            <a:avLst/>
          </a:prstGeom>
          <a:noFill/>
        </p:spPr>
        <p:txBody>
          <a:bodyPr wrap="none" rtlCol="0">
            <a:spAutoFit/>
          </a:bodyPr>
          <a:lstStyle/>
          <a:p>
            <a:r>
              <a:rPr lang="ro-RO" sz="2800" dirty="0" smtClean="0"/>
              <a:t>Rezultate intelectuale</a:t>
            </a:r>
            <a:endParaRPr lang="ro-RO" sz="2800" dirty="0"/>
          </a:p>
        </p:txBody>
      </p:sp>
      <p:sp>
        <p:nvSpPr>
          <p:cNvPr id="3" name="Dreptunghi 2"/>
          <p:cNvSpPr/>
          <p:nvPr/>
        </p:nvSpPr>
        <p:spPr>
          <a:xfrm>
            <a:off x="2476919" y="1368405"/>
            <a:ext cx="5330650" cy="2246769"/>
          </a:xfrm>
          <a:prstGeom prst="rect">
            <a:avLst/>
          </a:prstGeom>
        </p:spPr>
        <p:txBody>
          <a:bodyPr wrap="square">
            <a:spAutoFit/>
          </a:bodyPr>
          <a:lstStyle/>
          <a:p>
            <a:r>
              <a:rPr lang="en-US" sz="2000" dirty="0"/>
              <a:t>IO1. Model de </a:t>
            </a:r>
            <a:r>
              <a:rPr lang="en-US" sz="2000" dirty="0" err="1"/>
              <a:t>ucenicie</a:t>
            </a:r>
            <a:r>
              <a:rPr lang="en-US" sz="2000" dirty="0"/>
              <a:t> </a:t>
            </a:r>
            <a:r>
              <a:rPr lang="en-US" sz="2000" dirty="0" err="1"/>
              <a:t>pentru</a:t>
            </a:r>
            <a:r>
              <a:rPr lang="en-US" sz="2000" dirty="0"/>
              <a:t> </a:t>
            </a:r>
            <a:r>
              <a:rPr lang="en-US" sz="2000" dirty="0" err="1"/>
              <a:t>dobândirea</a:t>
            </a:r>
            <a:r>
              <a:rPr lang="en-US" sz="2000" dirty="0"/>
              <a:t> </a:t>
            </a:r>
            <a:r>
              <a:rPr lang="en-US" sz="2000" dirty="0" err="1"/>
              <a:t>competențelor</a:t>
            </a:r>
            <a:r>
              <a:rPr lang="en-US" sz="2000" dirty="0"/>
              <a:t> de </a:t>
            </a:r>
            <a:r>
              <a:rPr lang="en-US" sz="2000" dirty="0" err="1"/>
              <a:t>rezolvare</a:t>
            </a:r>
            <a:r>
              <a:rPr lang="en-US" sz="2000" dirty="0"/>
              <a:t> a </a:t>
            </a:r>
            <a:r>
              <a:rPr lang="en-US" sz="2000" dirty="0" err="1"/>
              <a:t>problemelor</a:t>
            </a:r>
            <a:r>
              <a:rPr lang="en-US" sz="2000" dirty="0"/>
              <a:t> </a:t>
            </a:r>
            <a:r>
              <a:rPr lang="en-US" sz="2000" dirty="0" err="1"/>
              <a:t>și</a:t>
            </a:r>
            <a:r>
              <a:rPr lang="en-US" sz="2000" dirty="0"/>
              <a:t> a </a:t>
            </a:r>
            <a:r>
              <a:rPr lang="en-US" sz="2000" dirty="0" err="1"/>
              <a:t>mentalității</a:t>
            </a:r>
            <a:r>
              <a:rPr lang="en-US" sz="2000" dirty="0"/>
              <a:t> de </a:t>
            </a:r>
            <a:r>
              <a:rPr lang="en-US" sz="2000" dirty="0" err="1"/>
              <a:t>proiectare</a:t>
            </a:r>
            <a:r>
              <a:rPr lang="en-US" sz="2000" dirty="0"/>
              <a:t>.</a:t>
            </a:r>
            <a:endParaRPr lang="en-US" sz="2000" dirty="0" smtClean="0"/>
          </a:p>
          <a:p>
            <a:endParaRPr lang="en-US" sz="2000" dirty="0"/>
          </a:p>
          <a:p>
            <a:r>
              <a:rPr lang="ro-RO" sz="2000" dirty="0"/>
              <a:t>IO2. </a:t>
            </a:r>
            <a:r>
              <a:rPr lang="ro-RO" sz="2000" dirty="0" smtClean="0"/>
              <a:t>Ghidul pentru profesori/formatori</a:t>
            </a:r>
            <a:endParaRPr lang="en-US" sz="2000" dirty="0" smtClean="0"/>
          </a:p>
          <a:p>
            <a:endParaRPr lang="en-US" sz="2000" dirty="0"/>
          </a:p>
          <a:p>
            <a:r>
              <a:rPr lang="en-US" sz="2000" dirty="0"/>
              <a:t>IO3. </a:t>
            </a:r>
            <a:r>
              <a:rPr lang="ro-RO" sz="2000" dirty="0" smtClean="0"/>
              <a:t>Ghidul de parteneriat școală-companie</a:t>
            </a:r>
            <a:endParaRPr lang="ro-RO" sz="2000" dirty="0"/>
          </a:p>
        </p:txBody>
      </p:sp>
      <p:pic>
        <p:nvPicPr>
          <p:cNvPr id="4" name="Imagine 3"/>
          <p:cNvPicPr>
            <a:picLocks noChangeAspect="1"/>
          </p:cNvPicPr>
          <p:nvPr/>
        </p:nvPicPr>
        <p:blipFill>
          <a:blip r:embed="rId2"/>
          <a:stretch>
            <a:fillRect/>
          </a:stretch>
        </p:blipFill>
        <p:spPr>
          <a:xfrm>
            <a:off x="157108" y="587015"/>
            <a:ext cx="823031" cy="274344"/>
          </a:xfrm>
          <a:prstGeom prst="rect">
            <a:avLst/>
          </a:prstGeom>
        </p:spPr>
      </p:pic>
    </p:spTree>
    <p:extLst>
      <p:ext uri="{BB962C8B-B14F-4D97-AF65-F5344CB8AC3E}">
        <p14:creationId xmlns:p14="http://schemas.microsoft.com/office/powerpoint/2010/main" val="1752763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1800258" y="55356"/>
            <a:ext cx="6647056" cy="831300"/>
          </a:xfrm>
          <a:prstGeom prst="rect">
            <a:avLst/>
          </a:prstGeom>
        </p:spPr>
        <p:txBody>
          <a:bodyPr spcFirstLastPara="1" wrap="square" lIns="91425" tIns="91425" rIns="91425" bIns="91425" anchor="b" anchorCtr="0">
            <a:noAutofit/>
          </a:bodyPr>
          <a:lstStyle/>
          <a:p>
            <a:pPr lvl="0"/>
            <a:r>
              <a:rPr lang="ro-RO" b="1" dirty="0" smtClean="0">
                <a:solidFill>
                  <a:schemeClr val="tx1"/>
                </a:solidFill>
              </a:rPr>
              <a:t>Priorități și subiecte</a:t>
            </a:r>
            <a:endParaRPr b="1" dirty="0">
              <a:solidFill>
                <a:schemeClr val="tx1"/>
              </a:solidFill>
            </a:endParaRPr>
          </a:p>
        </p:txBody>
      </p:sp>
      <p:sp>
        <p:nvSpPr>
          <p:cNvPr id="69" name="Google Shape;69;p14"/>
          <p:cNvSpPr txBox="1">
            <a:spLocks noGrp="1"/>
          </p:cNvSpPr>
          <p:nvPr>
            <p:ph type="body" idx="1"/>
          </p:nvPr>
        </p:nvSpPr>
        <p:spPr>
          <a:xfrm>
            <a:off x="974691" y="964656"/>
            <a:ext cx="7772360" cy="3717876"/>
          </a:xfrm>
          <a:prstGeom prst="rect">
            <a:avLst/>
          </a:prstGeom>
        </p:spPr>
        <p:txBody>
          <a:bodyPr spcFirstLastPara="1" wrap="square" lIns="91425" tIns="91425" rIns="91425" bIns="91425" anchor="t" anchorCtr="0">
            <a:noAutofit/>
          </a:bodyPr>
          <a:lstStyle/>
          <a:p>
            <a:pPr marL="114300" indent="0" algn="just">
              <a:buNone/>
              <a:tabLst>
                <a:tab pos="361950" algn="l"/>
              </a:tabLst>
            </a:pPr>
            <a:r>
              <a:rPr lang="en-US" sz="1600" b="1" u="sng" dirty="0" err="1" smtClean="0">
                <a:solidFill>
                  <a:schemeClr val="tx1"/>
                </a:solidFill>
              </a:rPr>
              <a:t>Priorit</a:t>
            </a:r>
            <a:r>
              <a:rPr lang="ro-RO" sz="1600" b="1" u="sng" dirty="0" err="1" smtClean="0">
                <a:solidFill>
                  <a:schemeClr val="tx1"/>
                </a:solidFill>
              </a:rPr>
              <a:t>ăți</a:t>
            </a:r>
            <a:r>
              <a:rPr lang="en-US" sz="1600" b="1" u="sng" dirty="0" smtClean="0">
                <a:solidFill>
                  <a:schemeClr val="tx1"/>
                </a:solidFill>
              </a:rPr>
              <a:t>:</a:t>
            </a:r>
            <a:endParaRPr lang="ro-RO" sz="1600" b="1" u="sng" dirty="0" smtClean="0">
              <a:solidFill>
                <a:schemeClr val="tx1"/>
              </a:solidFill>
            </a:endParaRPr>
          </a:p>
          <a:p>
            <a:pPr marL="114300" indent="0" algn="just">
              <a:buNone/>
              <a:tabLst>
                <a:tab pos="361950" algn="l"/>
              </a:tabLst>
            </a:pPr>
            <a:r>
              <a:rPr lang="en-US" sz="1600" b="1" dirty="0">
                <a:solidFill>
                  <a:schemeClr val="tx1"/>
                </a:solidFill>
              </a:rPr>
              <a:t>ORIZONTAL: </a:t>
            </a:r>
            <a:endParaRPr lang="ro-RO" sz="1600" b="1" dirty="0" smtClean="0">
              <a:solidFill>
                <a:schemeClr val="tx1"/>
              </a:solidFill>
            </a:endParaRPr>
          </a:p>
          <a:p>
            <a:pPr marL="114300" indent="0" algn="just">
              <a:buNone/>
              <a:tabLst>
                <a:tab pos="361950" algn="l"/>
              </a:tabLst>
            </a:pPr>
            <a:r>
              <a:rPr lang="ro-RO" sz="1600" b="1" dirty="0" smtClean="0">
                <a:solidFill>
                  <a:schemeClr val="tx1"/>
                </a:solidFill>
              </a:rPr>
              <a:t>1.</a:t>
            </a:r>
            <a:r>
              <a:rPr lang="en-US" sz="1600" b="1" dirty="0" err="1" smtClean="0">
                <a:solidFill>
                  <a:schemeClr val="tx1"/>
                </a:solidFill>
              </a:rPr>
              <a:t>Sprijinirea</a:t>
            </a:r>
            <a:r>
              <a:rPr lang="en-US" sz="1600" b="1" dirty="0" smtClean="0">
                <a:solidFill>
                  <a:schemeClr val="tx1"/>
                </a:solidFill>
              </a:rPr>
              <a:t> </a:t>
            </a:r>
            <a:r>
              <a:rPr lang="en-US" sz="1600" b="1" dirty="0" err="1">
                <a:solidFill>
                  <a:schemeClr val="tx1"/>
                </a:solidFill>
              </a:rPr>
              <a:t>persoanelor</a:t>
            </a:r>
            <a:r>
              <a:rPr lang="en-US" sz="1600" b="1" dirty="0">
                <a:solidFill>
                  <a:schemeClr val="tx1"/>
                </a:solidFill>
              </a:rPr>
              <a:t> </a:t>
            </a:r>
            <a:r>
              <a:rPr lang="en-US" sz="1600" b="1" dirty="0" err="1">
                <a:solidFill>
                  <a:schemeClr val="tx1"/>
                </a:solidFill>
              </a:rPr>
              <a:t>în</a:t>
            </a:r>
            <a:r>
              <a:rPr lang="en-US" sz="1600" b="1" dirty="0">
                <a:solidFill>
                  <a:schemeClr val="tx1"/>
                </a:solidFill>
              </a:rPr>
              <a:t> </a:t>
            </a:r>
            <a:r>
              <a:rPr lang="en-US" sz="1600" b="1" dirty="0" err="1">
                <a:solidFill>
                  <a:schemeClr val="tx1"/>
                </a:solidFill>
              </a:rPr>
              <a:t>dobândirea</a:t>
            </a:r>
            <a:r>
              <a:rPr lang="en-US" sz="1600" b="1" dirty="0">
                <a:solidFill>
                  <a:schemeClr val="tx1"/>
                </a:solidFill>
              </a:rPr>
              <a:t> </a:t>
            </a:r>
            <a:r>
              <a:rPr lang="en-US" sz="1600" b="1" dirty="0" err="1">
                <a:solidFill>
                  <a:schemeClr val="tx1"/>
                </a:solidFill>
              </a:rPr>
              <a:t>și</a:t>
            </a:r>
            <a:r>
              <a:rPr lang="en-US" sz="1600" b="1" dirty="0">
                <a:solidFill>
                  <a:schemeClr val="tx1"/>
                </a:solidFill>
              </a:rPr>
              <a:t> </a:t>
            </a:r>
            <a:r>
              <a:rPr lang="en-US" sz="1600" b="1" dirty="0" err="1">
                <a:solidFill>
                  <a:schemeClr val="tx1"/>
                </a:solidFill>
              </a:rPr>
              <a:t>dezvoltarea</a:t>
            </a:r>
            <a:r>
              <a:rPr lang="en-US" sz="1600" b="1" dirty="0">
                <a:solidFill>
                  <a:schemeClr val="tx1"/>
                </a:solidFill>
              </a:rPr>
              <a:t> </a:t>
            </a:r>
            <a:r>
              <a:rPr lang="en-US" sz="1600" b="1" dirty="0" err="1">
                <a:solidFill>
                  <a:schemeClr val="tx1"/>
                </a:solidFill>
              </a:rPr>
              <a:t>abilităților</a:t>
            </a:r>
            <a:r>
              <a:rPr lang="en-US" sz="1600" b="1" dirty="0">
                <a:solidFill>
                  <a:schemeClr val="tx1"/>
                </a:solidFill>
              </a:rPr>
              <a:t> de </a:t>
            </a:r>
            <a:r>
              <a:rPr lang="en-US" sz="1600" b="1" dirty="0" err="1">
                <a:solidFill>
                  <a:schemeClr val="tx1"/>
                </a:solidFill>
              </a:rPr>
              <a:t>bază</a:t>
            </a:r>
            <a:r>
              <a:rPr lang="en-US" sz="1600" b="1" dirty="0">
                <a:solidFill>
                  <a:schemeClr val="tx1"/>
                </a:solidFill>
              </a:rPr>
              <a:t> </a:t>
            </a:r>
            <a:r>
              <a:rPr lang="en-US" sz="1600" b="1" dirty="0" err="1">
                <a:solidFill>
                  <a:schemeClr val="tx1"/>
                </a:solidFill>
              </a:rPr>
              <a:t>și</a:t>
            </a:r>
            <a:r>
              <a:rPr lang="en-US" sz="1600" b="1" dirty="0">
                <a:solidFill>
                  <a:schemeClr val="tx1"/>
                </a:solidFill>
              </a:rPr>
              <a:t> a </a:t>
            </a:r>
            <a:r>
              <a:rPr lang="en-US" sz="1600" b="1" dirty="0" err="1">
                <a:solidFill>
                  <a:schemeClr val="tx1"/>
                </a:solidFill>
              </a:rPr>
              <a:t>competențelor</a:t>
            </a:r>
            <a:r>
              <a:rPr lang="en-US" sz="1600" b="1" dirty="0">
                <a:solidFill>
                  <a:schemeClr val="tx1"/>
                </a:solidFill>
              </a:rPr>
              <a:t> </a:t>
            </a:r>
            <a:r>
              <a:rPr lang="en-US" sz="1600" b="1" dirty="0" err="1">
                <a:solidFill>
                  <a:schemeClr val="tx1"/>
                </a:solidFill>
              </a:rPr>
              <a:t>cheie</a:t>
            </a:r>
            <a:endParaRPr lang="en-US" sz="1600" b="1" dirty="0">
              <a:solidFill>
                <a:schemeClr val="tx1"/>
              </a:solidFill>
            </a:endParaRPr>
          </a:p>
          <a:p>
            <a:pPr marL="114300" indent="0" algn="just">
              <a:buNone/>
              <a:tabLst>
                <a:tab pos="361950" algn="l"/>
              </a:tabLst>
            </a:pPr>
            <a:r>
              <a:rPr lang="ro-RO" sz="1600" b="1" dirty="0" smtClean="0">
                <a:solidFill>
                  <a:schemeClr val="tx1"/>
                </a:solidFill>
              </a:rPr>
              <a:t>2.</a:t>
            </a:r>
            <a:r>
              <a:rPr lang="en-US" sz="1600" b="1" dirty="0" err="1" smtClean="0">
                <a:solidFill>
                  <a:schemeClr val="tx1"/>
                </a:solidFill>
              </a:rPr>
              <a:t>Sprijinirea</a:t>
            </a:r>
            <a:r>
              <a:rPr lang="en-US" sz="1600" b="1" dirty="0" smtClean="0">
                <a:solidFill>
                  <a:schemeClr val="tx1"/>
                </a:solidFill>
              </a:rPr>
              <a:t> </a:t>
            </a:r>
            <a:r>
              <a:rPr lang="ro-RO" sz="1600" b="1" dirty="0" smtClean="0">
                <a:solidFill>
                  <a:schemeClr val="tx1"/>
                </a:solidFill>
              </a:rPr>
              <a:t>formatorilor</a:t>
            </a:r>
            <a:r>
              <a:rPr lang="en-US" sz="1600" b="1" dirty="0" smtClean="0">
                <a:solidFill>
                  <a:schemeClr val="tx1"/>
                </a:solidFill>
              </a:rPr>
              <a:t>, </a:t>
            </a:r>
            <a:r>
              <a:rPr lang="en-US" sz="1600" b="1" dirty="0" err="1">
                <a:solidFill>
                  <a:schemeClr val="tx1"/>
                </a:solidFill>
              </a:rPr>
              <a:t>lucrătorilor</a:t>
            </a:r>
            <a:r>
              <a:rPr lang="en-US" sz="1600" b="1" dirty="0">
                <a:solidFill>
                  <a:schemeClr val="tx1"/>
                </a:solidFill>
              </a:rPr>
              <a:t> de </a:t>
            </a:r>
            <a:r>
              <a:rPr lang="en-US" sz="1600" b="1" dirty="0" err="1">
                <a:solidFill>
                  <a:schemeClr val="tx1"/>
                </a:solidFill>
              </a:rPr>
              <a:t>tineret</a:t>
            </a:r>
            <a:r>
              <a:rPr lang="en-US" sz="1600" b="1" dirty="0">
                <a:solidFill>
                  <a:schemeClr val="tx1"/>
                </a:solidFill>
              </a:rPr>
              <a:t>, </a:t>
            </a:r>
            <a:r>
              <a:rPr lang="en-US" sz="1600" b="1" dirty="0" err="1">
                <a:solidFill>
                  <a:schemeClr val="tx1"/>
                </a:solidFill>
              </a:rPr>
              <a:t>liderilor</a:t>
            </a:r>
            <a:r>
              <a:rPr lang="en-US" sz="1600" b="1" dirty="0">
                <a:solidFill>
                  <a:schemeClr val="tx1"/>
                </a:solidFill>
              </a:rPr>
              <a:t> </a:t>
            </a:r>
            <a:r>
              <a:rPr lang="en-US" sz="1600" b="1" dirty="0" err="1">
                <a:solidFill>
                  <a:schemeClr val="tx1"/>
                </a:solidFill>
              </a:rPr>
              <a:t>educaționali</a:t>
            </a:r>
            <a:r>
              <a:rPr lang="en-US" sz="1600" b="1" dirty="0">
                <a:solidFill>
                  <a:schemeClr val="tx1"/>
                </a:solidFill>
              </a:rPr>
              <a:t> </a:t>
            </a:r>
            <a:r>
              <a:rPr lang="en-US" sz="1600" b="1" dirty="0" err="1">
                <a:solidFill>
                  <a:schemeClr val="tx1"/>
                </a:solidFill>
              </a:rPr>
              <a:t>și</a:t>
            </a:r>
            <a:r>
              <a:rPr lang="en-US" sz="1600" b="1" dirty="0">
                <a:solidFill>
                  <a:schemeClr val="tx1"/>
                </a:solidFill>
              </a:rPr>
              <a:t> </a:t>
            </a:r>
            <a:r>
              <a:rPr lang="en-US" sz="1600" b="1" dirty="0" err="1">
                <a:solidFill>
                  <a:schemeClr val="tx1"/>
                </a:solidFill>
              </a:rPr>
              <a:t>personalului</a:t>
            </a:r>
            <a:r>
              <a:rPr lang="en-US" sz="1600" b="1" dirty="0">
                <a:solidFill>
                  <a:schemeClr val="tx1"/>
                </a:solidFill>
              </a:rPr>
              <a:t> de </a:t>
            </a:r>
            <a:r>
              <a:rPr lang="en-US" sz="1600" b="1" dirty="0" err="1">
                <a:solidFill>
                  <a:schemeClr val="tx1"/>
                </a:solidFill>
              </a:rPr>
              <a:t>sprijin</a:t>
            </a:r>
            <a:r>
              <a:rPr lang="en-US" sz="1600" b="1" dirty="0">
                <a:solidFill>
                  <a:schemeClr val="tx1"/>
                </a:solidFill>
              </a:rPr>
              <a:t> VET</a:t>
            </a:r>
          </a:p>
          <a:p>
            <a:pPr marL="114300" indent="0" algn="just">
              <a:buNone/>
              <a:tabLst>
                <a:tab pos="361950" algn="l"/>
              </a:tabLst>
            </a:pPr>
            <a:r>
              <a:rPr lang="ro-RO" sz="1600" b="1" dirty="0" smtClean="0">
                <a:solidFill>
                  <a:schemeClr val="tx1"/>
                </a:solidFill>
              </a:rPr>
              <a:t>3. </a:t>
            </a:r>
            <a:r>
              <a:rPr lang="en-US" sz="1600" b="1" dirty="0" err="1" smtClean="0">
                <a:solidFill>
                  <a:schemeClr val="tx1"/>
                </a:solidFill>
              </a:rPr>
              <a:t>Dezvoltarea</a:t>
            </a:r>
            <a:r>
              <a:rPr lang="en-US" sz="1600" b="1" dirty="0" smtClean="0">
                <a:solidFill>
                  <a:schemeClr val="tx1"/>
                </a:solidFill>
              </a:rPr>
              <a:t> </a:t>
            </a:r>
            <a:r>
              <a:rPr lang="en-US" sz="1600" b="1" dirty="0">
                <a:solidFill>
                  <a:schemeClr val="tx1"/>
                </a:solidFill>
              </a:rPr>
              <a:t>de </a:t>
            </a:r>
            <a:r>
              <a:rPr lang="en-US" sz="1600" b="1" dirty="0" err="1">
                <a:solidFill>
                  <a:schemeClr val="tx1"/>
                </a:solidFill>
              </a:rPr>
              <a:t>parteneriate</a:t>
            </a:r>
            <a:r>
              <a:rPr lang="en-US" sz="1600" b="1" dirty="0">
                <a:solidFill>
                  <a:schemeClr val="tx1"/>
                </a:solidFill>
              </a:rPr>
              <a:t> </a:t>
            </a:r>
            <a:r>
              <a:rPr lang="en-US" sz="1600" b="1" dirty="0" err="1">
                <a:solidFill>
                  <a:schemeClr val="tx1"/>
                </a:solidFill>
              </a:rPr>
              <a:t>menite</a:t>
            </a:r>
            <a:r>
              <a:rPr lang="en-US" sz="1600" b="1" dirty="0">
                <a:solidFill>
                  <a:schemeClr val="tx1"/>
                </a:solidFill>
              </a:rPr>
              <a:t> </a:t>
            </a:r>
            <a:r>
              <a:rPr lang="en-US" sz="1600" b="1" dirty="0" err="1">
                <a:solidFill>
                  <a:schemeClr val="tx1"/>
                </a:solidFill>
              </a:rPr>
              <a:t>să</a:t>
            </a:r>
            <a:r>
              <a:rPr lang="en-US" sz="1600" b="1" dirty="0">
                <a:solidFill>
                  <a:schemeClr val="tx1"/>
                </a:solidFill>
              </a:rPr>
              <a:t> </a:t>
            </a:r>
            <a:r>
              <a:rPr lang="en-US" sz="1600" b="1" dirty="0" err="1">
                <a:solidFill>
                  <a:schemeClr val="tx1"/>
                </a:solidFill>
              </a:rPr>
              <a:t>promoveze</a:t>
            </a:r>
            <a:r>
              <a:rPr lang="en-US" sz="1600" b="1" dirty="0">
                <a:solidFill>
                  <a:schemeClr val="tx1"/>
                </a:solidFill>
              </a:rPr>
              <a:t> </a:t>
            </a:r>
            <a:r>
              <a:rPr lang="en-US" sz="1600" b="1" dirty="0" err="1">
                <a:solidFill>
                  <a:schemeClr val="tx1"/>
                </a:solidFill>
              </a:rPr>
              <a:t>învățarea</a:t>
            </a:r>
            <a:r>
              <a:rPr lang="en-US" sz="1600" b="1" dirty="0">
                <a:solidFill>
                  <a:schemeClr val="tx1"/>
                </a:solidFill>
              </a:rPr>
              <a:t> la </a:t>
            </a:r>
            <a:r>
              <a:rPr lang="en-US" sz="1600" b="1" dirty="0" err="1">
                <a:solidFill>
                  <a:schemeClr val="tx1"/>
                </a:solidFill>
              </a:rPr>
              <a:t>locul</a:t>
            </a:r>
            <a:r>
              <a:rPr lang="en-US" sz="1600" b="1" dirty="0">
                <a:solidFill>
                  <a:schemeClr val="tx1"/>
                </a:solidFill>
              </a:rPr>
              <a:t> de </a:t>
            </a:r>
            <a:r>
              <a:rPr lang="en-US" sz="1600" b="1" dirty="0" err="1">
                <a:solidFill>
                  <a:schemeClr val="tx1"/>
                </a:solidFill>
              </a:rPr>
              <a:t>muncă</a:t>
            </a:r>
            <a:r>
              <a:rPr lang="en-US" sz="1600" b="1" dirty="0">
                <a:solidFill>
                  <a:schemeClr val="tx1"/>
                </a:solidFill>
              </a:rPr>
              <a:t> </a:t>
            </a:r>
            <a:endParaRPr lang="en-US" sz="1600" b="1" dirty="0" smtClean="0">
              <a:solidFill>
                <a:schemeClr val="tx1"/>
              </a:solidFill>
            </a:endParaRPr>
          </a:p>
          <a:p>
            <a:pPr marL="114300" indent="0" algn="just">
              <a:buNone/>
              <a:tabLst>
                <a:tab pos="361950" algn="l"/>
              </a:tabLst>
            </a:pPr>
            <a:r>
              <a:rPr lang="ro-RO" sz="1600" b="1" u="sng" dirty="0" smtClean="0">
                <a:solidFill>
                  <a:schemeClr val="tx1"/>
                </a:solidFill>
              </a:rPr>
              <a:t>Subiecte</a:t>
            </a:r>
            <a:r>
              <a:rPr lang="en-US" sz="1600" b="1" u="sng" dirty="0" smtClean="0">
                <a:solidFill>
                  <a:schemeClr val="tx1"/>
                </a:solidFill>
              </a:rPr>
              <a:t>:</a:t>
            </a:r>
            <a:endParaRPr lang="ro-RO" sz="1600" b="1" u="sng" dirty="0" smtClean="0">
              <a:solidFill>
                <a:schemeClr val="tx1"/>
              </a:solidFill>
            </a:endParaRPr>
          </a:p>
          <a:p>
            <a:pPr marL="114300" indent="0" algn="just">
              <a:buNone/>
              <a:tabLst>
                <a:tab pos="361950" algn="l"/>
              </a:tabLst>
            </a:pPr>
            <a:r>
              <a:rPr lang="en-US" sz="1600" b="1" dirty="0" err="1">
                <a:solidFill>
                  <a:schemeClr val="tx1"/>
                </a:solidFill>
              </a:rPr>
              <a:t>Cooperare</a:t>
            </a:r>
            <a:r>
              <a:rPr lang="en-US" sz="1600" b="1" dirty="0">
                <a:solidFill>
                  <a:schemeClr val="tx1"/>
                </a:solidFill>
              </a:rPr>
              <a:t> </a:t>
            </a:r>
            <a:r>
              <a:rPr lang="en-US" sz="1600" b="1" dirty="0" err="1">
                <a:solidFill>
                  <a:schemeClr val="tx1"/>
                </a:solidFill>
              </a:rPr>
              <a:t>între</a:t>
            </a:r>
            <a:r>
              <a:rPr lang="en-US" sz="1600" b="1" dirty="0">
                <a:solidFill>
                  <a:schemeClr val="tx1"/>
                </a:solidFill>
              </a:rPr>
              <a:t> </a:t>
            </a:r>
            <a:r>
              <a:rPr lang="en-US" sz="1600" b="1" dirty="0" err="1">
                <a:solidFill>
                  <a:schemeClr val="tx1"/>
                </a:solidFill>
              </a:rPr>
              <a:t>instituțiile</a:t>
            </a:r>
            <a:r>
              <a:rPr lang="en-US" sz="1600" b="1" dirty="0">
                <a:solidFill>
                  <a:schemeClr val="tx1"/>
                </a:solidFill>
              </a:rPr>
              <a:t> de </a:t>
            </a:r>
            <a:r>
              <a:rPr lang="en-US" sz="1600" b="1" dirty="0" err="1">
                <a:solidFill>
                  <a:schemeClr val="tx1"/>
                </a:solidFill>
              </a:rPr>
              <a:t>învățământ</a:t>
            </a:r>
            <a:r>
              <a:rPr lang="en-US" sz="1600" b="1" dirty="0">
                <a:solidFill>
                  <a:schemeClr val="tx1"/>
                </a:solidFill>
              </a:rPr>
              <a:t> </a:t>
            </a:r>
            <a:r>
              <a:rPr lang="en-US" sz="1600" b="1" dirty="0" err="1">
                <a:solidFill>
                  <a:schemeClr val="tx1"/>
                </a:solidFill>
              </a:rPr>
              <a:t>și</a:t>
            </a:r>
            <a:r>
              <a:rPr lang="en-US" sz="1600" b="1" dirty="0">
                <a:solidFill>
                  <a:schemeClr val="tx1"/>
                </a:solidFill>
              </a:rPr>
              <a:t> </a:t>
            </a:r>
            <a:r>
              <a:rPr lang="en-US" sz="1600" b="1" dirty="0" err="1" smtClean="0">
                <a:solidFill>
                  <a:schemeClr val="tx1"/>
                </a:solidFill>
              </a:rPr>
              <a:t>mediul</a:t>
            </a:r>
            <a:r>
              <a:rPr lang="en-US" sz="1600" b="1" dirty="0" smtClean="0">
                <a:solidFill>
                  <a:schemeClr val="tx1"/>
                </a:solidFill>
              </a:rPr>
              <a:t> de </a:t>
            </a:r>
            <a:r>
              <a:rPr lang="en-US" sz="1600" b="1" dirty="0" err="1" smtClean="0">
                <a:solidFill>
                  <a:schemeClr val="tx1"/>
                </a:solidFill>
              </a:rPr>
              <a:t>afaceri</a:t>
            </a:r>
            <a:endParaRPr lang="en-US" sz="1600" b="1" dirty="0">
              <a:solidFill>
                <a:schemeClr val="tx1"/>
              </a:solidFill>
            </a:endParaRPr>
          </a:p>
          <a:p>
            <a:pPr marL="114300" indent="0" algn="just">
              <a:buNone/>
              <a:tabLst>
                <a:tab pos="361950" algn="l"/>
              </a:tabLst>
            </a:pPr>
            <a:r>
              <a:rPr lang="en-US" sz="1600" b="1" dirty="0" err="1" smtClean="0">
                <a:solidFill>
                  <a:schemeClr val="tx1"/>
                </a:solidFill>
              </a:rPr>
              <a:t>Competențe</a:t>
            </a:r>
            <a:r>
              <a:rPr lang="en-US" sz="1600" b="1" dirty="0" smtClean="0">
                <a:solidFill>
                  <a:schemeClr val="tx1"/>
                </a:solidFill>
              </a:rPr>
              <a:t> </a:t>
            </a:r>
            <a:r>
              <a:rPr lang="en-US" sz="1600" b="1" dirty="0" err="1">
                <a:solidFill>
                  <a:schemeClr val="tx1"/>
                </a:solidFill>
              </a:rPr>
              <a:t>cheie</a:t>
            </a:r>
            <a:r>
              <a:rPr lang="en-US" sz="1600" b="1" dirty="0">
                <a:solidFill>
                  <a:schemeClr val="tx1"/>
                </a:solidFill>
              </a:rPr>
              <a:t> </a:t>
            </a:r>
            <a:r>
              <a:rPr lang="en-US" sz="1600" b="1" dirty="0" smtClean="0">
                <a:solidFill>
                  <a:schemeClr val="tx1"/>
                </a:solidFill>
              </a:rPr>
              <a:t>- </a:t>
            </a:r>
            <a:r>
              <a:rPr lang="en-US" sz="1600" b="1" dirty="0" err="1">
                <a:solidFill>
                  <a:schemeClr val="tx1"/>
                </a:solidFill>
              </a:rPr>
              <a:t>abilități</a:t>
            </a:r>
            <a:r>
              <a:rPr lang="en-US" sz="1600" b="1" dirty="0">
                <a:solidFill>
                  <a:schemeClr val="tx1"/>
                </a:solidFill>
              </a:rPr>
              <a:t> de </a:t>
            </a:r>
            <a:r>
              <a:rPr lang="en-US" sz="1600" b="1" dirty="0" err="1">
                <a:solidFill>
                  <a:schemeClr val="tx1"/>
                </a:solidFill>
              </a:rPr>
              <a:t>bază</a:t>
            </a:r>
            <a:endParaRPr lang="en-US" sz="1600" b="1" dirty="0">
              <a:solidFill>
                <a:schemeClr val="tx1"/>
              </a:solidFill>
            </a:endParaRPr>
          </a:p>
          <a:p>
            <a:pPr marL="114300" indent="0" algn="just">
              <a:buNone/>
              <a:tabLst>
                <a:tab pos="361950" algn="l"/>
              </a:tabLst>
            </a:pPr>
            <a:r>
              <a:rPr lang="en-US" sz="1600" b="1" dirty="0" err="1">
                <a:solidFill>
                  <a:schemeClr val="tx1"/>
                </a:solidFill>
              </a:rPr>
              <a:t>Noi</a:t>
            </a:r>
            <a:r>
              <a:rPr lang="en-US" sz="1600" b="1" dirty="0">
                <a:solidFill>
                  <a:schemeClr val="tx1"/>
                </a:solidFill>
              </a:rPr>
              <a:t> </a:t>
            </a:r>
            <a:r>
              <a:rPr lang="en-US" sz="1600" b="1" dirty="0" err="1">
                <a:solidFill>
                  <a:schemeClr val="tx1"/>
                </a:solidFill>
              </a:rPr>
              <a:t>programe</a:t>
            </a:r>
            <a:r>
              <a:rPr lang="en-US" sz="1600" b="1" dirty="0">
                <a:solidFill>
                  <a:schemeClr val="tx1"/>
                </a:solidFill>
              </a:rPr>
              <a:t> </a:t>
            </a:r>
            <a:r>
              <a:rPr lang="en-US" sz="1600" b="1" dirty="0" err="1">
                <a:solidFill>
                  <a:schemeClr val="tx1"/>
                </a:solidFill>
              </a:rPr>
              <a:t>inovatoare</a:t>
            </a:r>
            <a:r>
              <a:rPr lang="en-US" sz="1600" b="1" dirty="0">
                <a:solidFill>
                  <a:schemeClr val="tx1"/>
                </a:solidFill>
              </a:rPr>
              <a:t>/</a:t>
            </a:r>
            <a:r>
              <a:rPr lang="en-US" sz="1600" b="1" dirty="0" err="1">
                <a:solidFill>
                  <a:schemeClr val="tx1"/>
                </a:solidFill>
              </a:rPr>
              <a:t>metode</a:t>
            </a:r>
            <a:r>
              <a:rPr lang="en-US" sz="1600" b="1" dirty="0">
                <a:solidFill>
                  <a:schemeClr val="tx1"/>
                </a:solidFill>
              </a:rPr>
              <a:t> </a:t>
            </a:r>
            <a:r>
              <a:rPr lang="en-US" sz="1600" b="1" dirty="0" err="1" smtClean="0">
                <a:solidFill>
                  <a:schemeClr val="tx1"/>
                </a:solidFill>
              </a:rPr>
              <a:t>educaționale</a:t>
            </a:r>
            <a:r>
              <a:rPr lang="en-US" sz="1600" b="1" dirty="0" smtClean="0">
                <a:solidFill>
                  <a:schemeClr val="tx1"/>
                </a:solidFill>
              </a:rPr>
              <a:t>/</a:t>
            </a:r>
            <a:r>
              <a:rPr lang="en-US" sz="1600" b="1" dirty="0" err="1" smtClean="0">
                <a:solidFill>
                  <a:schemeClr val="tx1"/>
                </a:solidFill>
              </a:rPr>
              <a:t>dezvoltare</a:t>
            </a:r>
            <a:r>
              <a:rPr lang="en-US" sz="1600" b="1" dirty="0" smtClean="0">
                <a:solidFill>
                  <a:schemeClr val="tx1"/>
                </a:solidFill>
              </a:rPr>
              <a:t>, </a:t>
            </a:r>
            <a:r>
              <a:rPr lang="en-US" sz="1600" b="1" dirty="0" err="1" smtClean="0">
                <a:solidFill>
                  <a:schemeClr val="tx1"/>
                </a:solidFill>
              </a:rPr>
              <a:t>cursuri</a:t>
            </a:r>
            <a:r>
              <a:rPr lang="en-US" sz="1600" b="1" dirty="0" smtClean="0">
                <a:solidFill>
                  <a:schemeClr val="tx1"/>
                </a:solidFill>
              </a:rPr>
              <a:t> </a:t>
            </a:r>
            <a:r>
              <a:rPr lang="en-US" sz="1600" b="1" dirty="0">
                <a:solidFill>
                  <a:schemeClr val="tx1"/>
                </a:solidFill>
              </a:rPr>
              <a:t>de </a:t>
            </a:r>
            <a:r>
              <a:rPr lang="en-US" sz="1600" b="1" dirty="0" err="1">
                <a:solidFill>
                  <a:schemeClr val="tx1"/>
                </a:solidFill>
              </a:rPr>
              <a:t>formare</a:t>
            </a:r>
            <a:endParaRPr lang="en-US" sz="1600" b="1" dirty="0" smtClean="0">
              <a:solidFill>
                <a:schemeClr val="tx1"/>
              </a:solidFill>
            </a:endParaRPr>
          </a:p>
        </p:txBody>
      </p:sp>
      <p:pic>
        <p:nvPicPr>
          <p:cNvPr id="4" name="Imagine 3"/>
          <p:cNvPicPr>
            <a:picLocks noChangeAspect="1"/>
          </p:cNvPicPr>
          <p:nvPr/>
        </p:nvPicPr>
        <p:blipFill>
          <a:blip r:embed="rId3"/>
          <a:stretch>
            <a:fillRect/>
          </a:stretch>
        </p:blipFill>
        <p:spPr>
          <a:xfrm>
            <a:off x="388220" y="514140"/>
            <a:ext cx="823031" cy="274344"/>
          </a:xfrm>
          <a:prstGeom prst="rect">
            <a:avLst/>
          </a:prstGeom>
        </p:spPr>
      </p:pic>
    </p:spTree>
    <p:extLst>
      <p:ext uri="{BB962C8B-B14F-4D97-AF65-F5344CB8AC3E}">
        <p14:creationId xmlns:p14="http://schemas.microsoft.com/office/powerpoint/2010/main" val="136012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1800258" y="55356"/>
            <a:ext cx="6647056" cy="831300"/>
          </a:xfrm>
          <a:prstGeom prst="rect">
            <a:avLst/>
          </a:prstGeom>
        </p:spPr>
        <p:txBody>
          <a:bodyPr spcFirstLastPara="1" wrap="square" lIns="91425" tIns="91425" rIns="91425" bIns="91425" anchor="b" anchorCtr="0">
            <a:noAutofit/>
          </a:bodyPr>
          <a:lstStyle/>
          <a:p>
            <a:pPr lvl="0"/>
            <a:r>
              <a:rPr lang="it-IT" sz="2000" b="1" dirty="0">
                <a:solidFill>
                  <a:srgbClr val="0000FF"/>
                </a:solidFill>
              </a:rPr>
              <a:t>Alte rezultate prevăzute ale proiectului</a:t>
            </a:r>
            <a:endParaRPr sz="2000" b="1" dirty="0">
              <a:solidFill>
                <a:srgbClr val="0000FF"/>
              </a:solidFill>
            </a:endParaRPr>
          </a:p>
        </p:txBody>
      </p:sp>
      <p:sp>
        <p:nvSpPr>
          <p:cNvPr id="69" name="Google Shape;69;p14"/>
          <p:cNvSpPr txBox="1">
            <a:spLocks noGrp="1"/>
          </p:cNvSpPr>
          <p:nvPr>
            <p:ph type="body" idx="1"/>
          </p:nvPr>
        </p:nvSpPr>
        <p:spPr>
          <a:xfrm>
            <a:off x="1800257" y="964656"/>
            <a:ext cx="6946793" cy="3597296"/>
          </a:xfrm>
          <a:prstGeom prst="rect">
            <a:avLst/>
          </a:prstGeom>
        </p:spPr>
        <p:txBody>
          <a:bodyPr spcFirstLastPara="1" wrap="square" lIns="91425" tIns="91425" rIns="91425" bIns="91425" anchor="t" anchorCtr="0">
            <a:noAutofit/>
          </a:bodyPr>
          <a:lstStyle/>
          <a:p>
            <a:pPr algn="just">
              <a:spcAft>
                <a:spcPts val="1800"/>
              </a:spcAft>
              <a:buAutoNum type="arabicPeriod"/>
              <a:tabLst>
                <a:tab pos="361950" algn="l"/>
              </a:tabLst>
            </a:pPr>
            <a:r>
              <a:rPr lang="en-US" sz="1400" b="1" dirty="0" err="1"/>
              <a:t>Sensibilizarea</a:t>
            </a:r>
            <a:r>
              <a:rPr lang="en-US" sz="1400" b="1" dirty="0"/>
              <a:t> cu </a:t>
            </a:r>
            <a:r>
              <a:rPr lang="en-US" sz="1400" b="1" dirty="0" err="1"/>
              <a:t>privire</a:t>
            </a:r>
            <a:r>
              <a:rPr lang="en-US" sz="1400" b="1" dirty="0"/>
              <a:t> la </a:t>
            </a:r>
            <a:r>
              <a:rPr lang="en-US" sz="1400" b="1" dirty="0" err="1"/>
              <a:t>importanța</a:t>
            </a:r>
            <a:r>
              <a:rPr lang="en-US" sz="1400" b="1" dirty="0"/>
              <a:t> </a:t>
            </a:r>
            <a:r>
              <a:rPr lang="en-US" sz="1400" b="1" dirty="0" err="1"/>
              <a:t>uceniciei</a:t>
            </a:r>
            <a:r>
              <a:rPr lang="en-US" sz="1400" b="1" dirty="0"/>
              <a:t> </a:t>
            </a:r>
            <a:r>
              <a:rPr lang="en-US" sz="1400" b="1" dirty="0" err="1"/>
              <a:t>pentru</a:t>
            </a:r>
            <a:r>
              <a:rPr lang="en-US" sz="1400" b="1" dirty="0"/>
              <a:t> </a:t>
            </a:r>
            <a:r>
              <a:rPr lang="en-US" sz="1400" b="1" dirty="0" err="1"/>
              <a:t>dezvoltarea</a:t>
            </a:r>
            <a:r>
              <a:rPr lang="en-US" sz="1400" b="1" dirty="0"/>
              <a:t> </a:t>
            </a:r>
            <a:r>
              <a:rPr lang="en-US" sz="1400" b="1" dirty="0" err="1"/>
              <a:t>abilităților</a:t>
            </a:r>
            <a:r>
              <a:rPr lang="en-US" sz="1400" b="1" dirty="0"/>
              <a:t> </a:t>
            </a:r>
            <a:r>
              <a:rPr lang="en-US" sz="1400" b="1" dirty="0" err="1" smtClean="0"/>
              <a:t>elevilor</a:t>
            </a:r>
            <a:r>
              <a:rPr lang="en-US" sz="1400" b="1" dirty="0"/>
              <a:t>, </a:t>
            </a:r>
            <a:r>
              <a:rPr lang="en-US" sz="1400" b="1" dirty="0" err="1"/>
              <a:t>și</a:t>
            </a:r>
            <a:r>
              <a:rPr lang="en-US" sz="1400" b="1" dirty="0"/>
              <a:t> </a:t>
            </a:r>
            <a:r>
              <a:rPr lang="en-US" sz="1400" b="1" dirty="0" err="1"/>
              <a:t>în</a:t>
            </a:r>
            <a:r>
              <a:rPr lang="en-US" sz="1400" b="1" dirty="0"/>
              <a:t> special </a:t>
            </a:r>
            <a:r>
              <a:rPr lang="en-US" sz="1400" b="1" dirty="0" err="1"/>
              <a:t>pentru</a:t>
            </a:r>
            <a:r>
              <a:rPr lang="en-US" sz="1400" b="1" dirty="0"/>
              <a:t> </a:t>
            </a:r>
            <a:r>
              <a:rPr lang="en-US" sz="1400" b="1" dirty="0" err="1"/>
              <a:t>dezvoltarea</a:t>
            </a:r>
            <a:r>
              <a:rPr lang="en-US" sz="1400" b="1" dirty="0"/>
              <a:t> </a:t>
            </a:r>
            <a:r>
              <a:rPr lang="en-US" sz="1400" b="1" dirty="0" err="1"/>
              <a:t>abilităților</a:t>
            </a:r>
            <a:r>
              <a:rPr lang="en-US" sz="1400" b="1" dirty="0"/>
              <a:t> de </a:t>
            </a:r>
            <a:r>
              <a:rPr lang="en-US" sz="1400" b="1" dirty="0" err="1"/>
              <a:t>rezolvare</a:t>
            </a:r>
            <a:r>
              <a:rPr lang="en-US" sz="1400" b="1" dirty="0"/>
              <a:t> a </a:t>
            </a:r>
            <a:r>
              <a:rPr lang="en-US" sz="1400" b="1" dirty="0" err="1"/>
              <a:t>problemelor</a:t>
            </a:r>
            <a:r>
              <a:rPr lang="en-US" sz="1400" b="1" dirty="0"/>
              <a:t>.</a:t>
            </a:r>
          </a:p>
          <a:p>
            <a:pPr algn="just">
              <a:spcAft>
                <a:spcPts val="1800"/>
              </a:spcAft>
              <a:buAutoNum type="arabicPeriod"/>
              <a:tabLst>
                <a:tab pos="361950" algn="l"/>
              </a:tabLst>
            </a:pPr>
            <a:r>
              <a:rPr lang="en-US" sz="1400" b="1" dirty="0" err="1"/>
              <a:t>Dezvoltarea</a:t>
            </a:r>
            <a:r>
              <a:rPr lang="en-US" sz="1400" b="1" dirty="0"/>
              <a:t> </a:t>
            </a:r>
            <a:r>
              <a:rPr lang="en-US" sz="1400" b="1" dirty="0" err="1"/>
              <a:t>parteneriatelor</a:t>
            </a:r>
            <a:r>
              <a:rPr lang="en-US" sz="1400" b="1" dirty="0"/>
              <a:t> VET – </a:t>
            </a:r>
            <a:r>
              <a:rPr lang="en-US" sz="1400" b="1" dirty="0" err="1"/>
              <a:t>companie</a:t>
            </a:r>
            <a:r>
              <a:rPr lang="en-US" sz="1400" b="1" dirty="0"/>
              <a:t> </a:t>
            </a:r>
            <a:r>
              <a:rPr lang="en-US" sz="1400" b="1" dirty="0" err="1"/>
              <a:t>pentru</a:t>
            </a:r>
            <a:r>
              <a:rPr lang="en-US" sz="1400" b="1" dirty="0"/>
              <a:t> </a:t>
            </a:r>
            <a:r>
              <a:rPr lang="en-US" sz="1400" b="1" dirty="0" err="1"/>
              <a:t>promovarea</a:t>
            </a:r>
            <a:r>
              <a:rPr lang="en-US" sz="1400" b="1" dirty="0"/>
              <a:t> </a:t>
            </a:r>
            <a:r>
              <a:rPr lang="en-US" sz="1400" b="1" dirty="0" err="1"/>
              <a:t>uceniciei</a:t>
            </a:r>
            <a:r>
              <a:rPr lang="en-US" sz="1400" b="1" dirty="0"/>
              <a:t> </a:t>
            </a:r>
            <a:r>
              <a:rPr lang="en-US" sz="1400" b="1" dirty="0" err="1"/>
              <a:t>și</a:t>
            </a:r>
            <a:r>
              <a:rPr lang="en-US" sz="1400" b="1" dirty="0"/>
              <a:t> </a:t>
            </a:r>
            <a:r>
              <a:rPr lang="en-US" sz="1400" b="1" dirty="0" err="1"/>
              <a:t>dobândirea</a:t>
            </a:r>
            <a:r>
              <a:rPr lang="en-US" sz="1400" b="1" dirty="0"/>
              <a:t> </a:t>
            </a:r>
            <a:r>
              <a:rPr lang="en-US" sz="1400" b="1" dirty="0" err="1"/>
              <a:t>abilităților</a:t>
            </a:r>
            <a:r>
              <a:rPr lang="en-US" sz="1400" b="1" dirty="0"/>
              <a:t> de </a:t>
            </a:r>
            <a:r>
              <a:rPr lang="en-US" sz="1400" b="1" dirty="0" err="1"/>
              <a:t>rezolvare</a:t>
            </a:r>
            <a:r>
              <a:rPr lang="en-US" sz="1400" b="1" dirty="0"/>
              <a:t> de </a:t>
            </a:r>
            <a:r>
              <a:rPr lang="en-US" sz="1400" b="1" dirty="0" err="1"/>
              <a:t>probleme</a:t>
            </a:r>
            <a:r>
              <a:rPr lang="en-US" sz="1400" b="1" dirty="0"/>
              <a:t> ale </a:t>
            </a:r>
            <a:r>
              <a:rPr lang="ro-RO" sz="1400" b="1" dirty="0" smtClean="0"/>
              <a:t>elevi</a:t>
            </a:r>
            <a:r>
              <a:rPr lang="en-US" sz="1400" b="1" dirty="0" err="1" smtClean="0"/>
              <a:t>lor</a:t>
            </a:r>
            <a:r>
              <a:rPr lang="en-US" sz="1400" b="1" dirty="0"/>
              <a:t>.</a:t>
            </a:r>
          </a:p>
          <a:p>
            <a:pPr algn="just">
              <a:spcAft>
                <a:spcPts val="1800"/>
              </a:spcAft>
              <a:buAutoNum type="arabicPeriod"/>
              <a:tabLst>
                <a:tab pos="361950" algn="l"/>
              </a:tabLst>
            </a:pPr>
            <a:r>
              <a:rPr lang="en-US" sz="1400" b="1" dirty="0" err="1"/>
              <a:t>Consolidarea</a:t>
            </a:r>
            <a:r>
              <a:rPr lang="en-US" sz="1400" b="1" dirty="0"/>
              <a:t> </a:t>
            </a:r>
            <a:r>
              <a:rPr lang="en-US" sz="1400" b="1" dirty="0" err="1"/>
              <a:t>capacităților</a:t>
            </a:r>
            <a:r>
              <a:rPr lang="en-US" sz="1400" b="1" dirty="0"/>
              <a:t> </a:t>
            </a:r>
            <a:r>
              <a:rPr lang="en-US" sz="1400" b="1" dirty="0" err="1"/>
              <a:t>formatorilor</a:t>
            </a:r>
            <a:r>
              <a:rPr lang="en-US" sz="1400" b="1" dirty="0"/>
              <a:t> VET </a:t>
            </a:r>
            <a:r>
              <a:rPr lang="en-US" sz="1400" b="1" dirty="0" err="1"/>
              <a:t>și</a:t>
            </a:r>
            <a:r>
              <a:rPr lang="en-US" sz="1400" b="1" dirty="0"/>
              <a:t> </a:t>
            </a:r>
            <a:r>
              <a:rPr lang="en-US" sz="1400" b="1" dirty="0" err="1"/>
              <a:t>formatorilor</a:t>
            </a:r>
            <a:r>
              <a:rPr lang="en-US" sz="1400" b="1" dirty="0"/>
              <a:t> </a:t>
            </a:r>
            <a:r>
              <a:rPr lang="en-US" sz="1400" b="1" dirty="0" err="1"/>
              <a:t>companiilor</a:t>
            </a:r>
            <a:r>
              <a:rPr lang="en-US" sz="1400" b="1" dirty="0"/>
              <a:t>, </a:t>
            </a:r>
            <a:r>
              <a:rPr lang="en-US" sz="1400" b="1" dirty="0" err="1"/>
              <a:t>pentru</a:t>
            </a:r>
            <a:r>
              <a:rPr lang="en-US" sz="1400" b="1" dirty="0"/>
              <a:t> a </a:t>
            </a:r>
            <a:r>
              <a:rPr lang="en-US" sz="1400" b="1" dirty="0" err="1"/>
              <a:t>organiza</a:t>
            </a:r>
            <a:r>
              <a:rPr lang="en-US" sz="1400" b="1" dirty="0"/>
              <a:t> </a:t>
            </a:r>
            <a:r>
              <a:rPr lang="en-US" sz="1400" b="1" dirty="0" err="1"/>
              <a:t>învățarea</a:t>
            </a:r>
            <a:r>
              <a:rPr lang="en-US" sz="1400" b="1" dirty="0"/>
              <a:t> </a:t>
            </a:r>
            <a:r>
              <a:rPr lang="en-US" sz="1400" b="1" dirty="0" err="1"/>
              <a:t>bazată</a:t>
            </a:r>
            <a:r>
              <a:rPr lang="en-US" sz="1400" b="1" dirty="0"/>
              <a:t> </a:t>
            </a:r>
            <a:r>
              <a:rPr lang="en-US" sz="1400" b="1" dirty="0" err="1"/>
              <a:t>pe</a:t>
            </a:r>
            <a:r>
              <a:rPr lang="en-US" sz="1400" b="1" dirty="0"/>
              <a:t> </a:t>
            </a:r>
            <a:r>
              <a:rPr lang="en-US" sz="1400" b="1" dirty="0" err="1"/>
              <a:t>probleme</a:t>
            </a:r>
            <a:r>
              <a:rPr lang="en-US" sz="1400" b="1" dirty="0"/>
              <a:t> </a:t>
            </a:r>
            <a:r>
              <a:rPr lang="en-US" sz="1400" b="1" dirty="0" err="1"/>
              <a:t>și</a:t>
            </a:r>
            <a:r>
              <a:rPr lang="en-US" sz="1400" b="1" dirty="0"/>
              <a:t> </a:t>
            </a:r>
            <a:r>
              <a:rPr lang="en-US" sz="1400" b="1" dirty="0" err="1"/>
              <a:t>învățarea</a:t>
            </a:r>
            <a:r>
              <a:rPr lang="en-US" sz="1400" b="1" dirty="0"/>
              <a:t> </a:t>
            </a:r>
            <a:r>
              <a:rPr lang="en-US" sz="1400" b="1" dirty="0" err="1"/>
              <a:t>gândirii</a:t>
            </a:r>
            <a:r>
              <a:rPr lang="en-US" sz="1400" b="1" dirty="0"/>
              <a:t> </a:t>
            </a:r>
            <a:r>
              <a:rPr lang="en-US" sz="1400" b="1" dirty="0" err="1"/>
              <a:t>proiectate</a:t>
            </a:r>
            <a:r>
              <a:rPr lang="en-US" sz="1400" b="1" dirty="0"/>
              <a:t>, </a:t>
            </a:r>
            <a:r>
              <a:rPr lang="en-US" sz="1400" b="1" dirty="0" err="1"/>
              <a:t>pentru</a:t>
            </a:r>
            <a:r>
              <a:rPr lang="en-US" sz="1400" b="1" dirty="0"/>
              <a:t> a </a:t>
            </a:r>
            <a:r>
              <a:rPr lang="en-US" sz="1400" b="1" dirty="0" err="1"/>
              <a:t>sprijini</a:t>
            </a:r>
            <a:r>
              <a:rPr lang="en-US" sz="1400" b="1" dirty="0"/>
              <a:t> </a:t>
            </a:r>
            <a:r>
              <a:rPr lang="en-US" sz="1400" b="1" dirty="0" err="1"/>
              <a:t>dobândirea</a:t>
            </a:r>
            <a:r>
              <a:rPr lang="en-US" sz="1400" b="1" dirty="0"/>
              <a:t> </a:t>
            </a:r>
            <a:r>
              <a:rPr lang="en-US" sz="1400" b="1" dirty="0" err="1"/>
              <a:t>abilităților</a:t>
            </a:r>
            <a:r>
              <a:rPr lang="en-US" sz="1400" b="1" dirty="0"/>
              <a:t> de </a:t>
            </a:r>
            <a:r>
              <a:rPr lang="en-US" sz="1400" b="1" dirty="0" err="1"/>
              <a:t>rezolvare</a:t>
            </a:r>
            <a:r>
              <a:rPr lang="en-US" sz="1400" b="1" dirty="0"/>
              <a:t> a </a:t>
            </a:r>
            <a:r>
              <a:rPr lang="en-US" sz="1400" b="1" dirty="0" err="1"/>
              <a:t>problemelor</a:t>
            </a:r>
            <a:r>
              <a:rPr lang="en-US" sz="1400" b="1" dirty="0"/>
              <a:t> de </a:t>
            </a:r>
            <a:r>
              <a:rPr lang="en-US" sz="1400" b="1" dirty="0" err="1"/>
              <a:t>către</a:t>
            </a:r>
            <a:r>
              <a:rPr lang="en-US" sz="1400" b="1" dirty="0"/>
              <a:t> </a:t>
            </a:r>
            <a:r>
              <a:rPr lang="en-US" sz="1400" b="1" dirty="0" err="1"/>
              <a:t>studenții</a:t>
            </a:r>
            <a:r>
              <a:rPr lang="en-US" sz="1400" b="1" dirty="0"/>
              <a:t> care </a:t>
            </a:r>
            <a:r>
              <a:rPr lang="en-US" sz="1400" b="1" dirty="0" err="1"/>
              <a:t>sunt</a:t>
            </a:r>
            <a:r>
              <a:rPr lang="en-US" sz="1400" b="1" dirty="0"/>
              <a:t> </a:t>
            </a:r>
            <a:r>
              <a:rPr lang="en-US" sz="1400" b="1" dirty="0" err="1"/>
              <a:t>implicați</a:t>
            </a:r>
            <a:r>
              <a:rPr lang="en-US" sz="1400" b="1" dirty="0"/>
              <a:t> </a:t>
            </a:r>
            <a:r>
              <a:rPr lang="en-US" sz="1400" b="1" dirty="0" err="1"/>
              <a:t>în</a:t>
            </a:r>
            <a:r>
              <a:rPr lang="en-US" sz="1400" b="1" dirty="0"/>
              <a:t> </a:t>
            </a:r>
            <a:r>
              <a:rPr lang="en-US" sz="1400" b="1" dirty="0" err="1"/>
              <a:t>ucenicie</a:t>
            </a:r>
            <a:r>
              <a:rPr lang="en-US" sz="1400" b="1" dirty="0"/>
              <a:t>.</a:t>
            </a:r>
          </a:p>
          <a:p>
            <a:pPr algn="just">
              <a:spcAft>
                <a:spcPts val="1800"/>
              </a:spcAft>
              <a:buAutoNum type="arabicPeriod"/>
              <a:tabLst>
                <a:tab pos="361950" algn="l"/>
              </a:tabLst>
            </a:pPr>
            <a:r>
              <a:rPr lang="en-US" sz="1400" b="1" dirty="0" err="1"/>
              <a:t>Dezvoltarea</a:t>
            </a:r>
            <a:r>
              <a:rPr lang="en-US" sz="1400" b="1" dirty="0"/>
              <a:t> </a:t>
            </a:r>
            <a:r>
              <a:rPr lang="en-US" sz="1400" b="1" dirty="0" err="1"/>
              <a:t>competențelor</a:t>
            </a:r>
            <a:r>
              <a:rPr lang="en-US" sz="1400" b="1" dirty="0"/>
              <a:t> de </a:t>
            </a:r>
            <a:r>
              <a:rPr lang="en-US" sz="1400" b="1" dirty="0" err="1"/>
              <a:t>rezolvare</a:t>
            </a:r>
            <a:r>
              <a:rPr lang="en-US" sz="1400" b="1" dirty="0"/>
              <a:t> a </a:t>
            </a:r>
            <a:r>
              <a:rPr lang="en-US" sz="1400" b="1" dirty="0" err="1"/>
              <a:t>problemelor</a:t>
            </a:r>
            <a:r>
              <a:rPr lang="en-US" sz="1400" b="1" dirty="0"/>
              <a:t> </a:t>
            </a:r>
            <a:r>
              <a:rPr lang="ro-RO" sz="1400" b="1" dirty="0" smtClean="0"/>
              <a:t>elevilor</a:t>
            </a:r>
            <a:r>
              <a:rPr lang="en-US" sz="1400" b="1" dirty="0" smtClean="0"/>
              <a:t> </a:t>
            </a:r>
            <a:r>
              <a:rPr lang="en-US" sz="1400" b="1" dirty="0"/>
              <a:t>din </a:t>
            </a:r>
            <a:r>
              <a:rPr lang="en-US" sz="1400" b="1" dirty="0" err="1"/>
              <a:t>învățământul</a:t>
            </a:r>
            <a:r>
              <a:rPr lang="en-US" sz="1400" b="1" dirty="0"/>
              <a:t> </a:t>
            </a:r>
            <a:r>
              <a:rPr lang="ro-RO" sz="1400" b="1" dirty="0" smtClean="0"/>
              <a:t>preuniversitar </a:t>
            </a:r>
            <a:r>
              <a:rPr lang="en-US" sz="1400" b="1" dirty="0" err="1" smtClean="0"/>
              <a:t>și</a:t>
            </a:r>
            <a:r>
              <a:rPr lang="en-US" sz="1400" b="1" dirty="0" smtClean="0"/>
              <a:t> </a:t>
            </a:r>
            <a:r>
              <a:rPr lang="en-US" sz="1400" b="1" dirty="0" err="1"/>
              <a:t>formarea</a:t>
            </a:r>
            <a:r>
              <a:rPr lang="en-US" sz="1400" b="1" dirty="0"/>
              <a:t> </a:t>
            </a:r>
            <a:r>
              <a:rPr lang="en-US" sz="1400" b="1" dirty="0" err="1"/>
              <a:t>profesională</a:t>
            </a:r>
            <a:r>
              <a:rPr lang="en-US" sz="1400" b="1" dirty="0"/>
              <a:t>, </a:t>
            </a:r>
            <a:r>
              <a:rPr lang="en-US" sz="1400" b="1" dirty="0" err="1"/>
              <a:t>în</a:t>
            </a:r>
            <a:r>
              <a:rPr lang="en-US" sz="1400" b="1" dirty="0"/>
              <a:t> </a:t>
            </a:r>
            <a:r>
              <a:rPr lang="en-US" sz="1400" b="1" dirty="0" err="1"/>
              <a:t>perioada</a:t>
            </a:r>
            <a:r>
              <a:rPr lang="en-US" sz="1400" b="1" dirty="0"/>
              <a:t> de </a:t>
            </a:r>
            <a:r>
              <a:rPr lang="en-US" sz="1400" b="1" dirty="0" err="1"/>
              <a:t>ucenicie</a:t>
            </a:r>
            <a:r>
              <a:rPr lang="en-US" sz="1400" b="1" dirty="0"/>
              <a:t>, </a:t>
            </a:r>
            <a:r>
              <a:rPr lang="en-US" sz="1400" b="1" dirty="0" err="1"/>
              <a:t>prin</a:t>
            </a:r>
            <a:r>
              <a:rPr lang="en-US" sz="1400" b="1" dirty="0"/>
              <a:t> </a:t>
            </a:r>
            <a:r>
              <a:rPr lang="en-US" sz="1400" b="1" dirty="0" err="1"/>
              <a:t>pilotarea</a:t>
            </a:r>
            <a:r>
              <a:rPr lang="en-US" sz="1400" b="1" dirty="0"/>
              <a:t> </a:t>
            </a:r>
            <a:r>
              <a:rPr lang="en-US" sz="1400" b="1" dirty="0" err="1"/>
              <a:t>modelului</a:t>
            </a:r>
            <a:r>
              <a:rPr lang="en-US" sz="1400" b="1" dirty="0"/>
              <a:t> de </a:t>
            </a:r>
            <a:r>
              <a:rPr lang="en-US" sz="1400" b="1" dirty="0" err="1"/>
              <a:t>ucenicie</a:t>
            </a:r>
            <a:r>
              <a:rPr lang="en-US" sz="1400" b="1" dirty="0"/>
              <a:t>.</a:t>
            </a:r>
          </a:p>
        </p:txBody>
      </p:sp>
      <p:pic>
        <p:nvPicPr>
          <p:cNvPr id="4" name="Imagine 3"/>
          <p:cNvPicPr>
            <a:picLocks noChangeAspect="1"/>
          </p:cNvPicPr>
          <p:nvPr/>
        </p:nvPicPr>
        <p:blipFill>
          <a:blip r:embed="rId3"/>
          <a:stretch>
            <a:fillRect/>
          </a:stretch>
        </p:blipFill>
        <p:spPr>
          <a:xfrm>
            <a:off x="388220" y="514140"/>
            <a:ext cx="823031" cy="274344"/>
          </a:xfrm>
          <a:prstGeom prst="rect">
            <a:avLst/>
          </a:prstGeom>
        </p:spPr>
      </p:pic>
    </p:spTree>
    <p:extLst>
      <p:ext uri="{BB962C8B-B14F-4D97-AF65-F5344CB8AC3E}">
        <p14:creationId xmlns:p14="http://schemas.microsoft.com/office/powerpoint/2010/main" val="1830601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1800258" y="55356"/>
            <a:ext cx="6647056" cy="831300"/>
          </a:xfrm>
          <a:prstGeom prst="rect">
            <a:avLst/>
          </a:prstGeom>
        </p:spPr>
        <p:txBody>
          <a:bodyPr spcFirstLastPara="1" wrap="square" lIns="91425" tIns="91425" rIns="91425" bIns="91425" anchor="b" anchorCtr="0">
            <a:noAutofit/>
          </a:bodyPr>
          <a:lstStyle/>
          <a:p>
            <a:r>
              <a:rPr lang="ro-RO" b="1" dirty="0" err="1" smtClean="0">
                <a:solidFill>
                  <a:schemeClr val="tx1"/>
                </a:solidFill>
              </a:rPr>
              <a:t>Intâlniri</a:t>
            </a:r>
            <a:r>
              <a:rPr lang="ro-RO" b="1" dirty="0" smtClean="0">
                <a:solidFill>
                  <a:schemeClr val="tx1"/>
                </a:solidFill>
              </a:rPr>
              <a:t> de proiect</a:t>
            </a:r>
            <a:endParaRPr lang="it-IT" b="1" dirty="0">
              <a:solidFill>
                <a:schemeClr val="tx1"/>
              </a:solidFill>
            </a:endParaRPr>
          </a:p>
        </p:txBody>
      </p:sp>
      <p:sp>
        <p:nvSpPr>
          <p:cNvPr id="69" name="Google Shape;69;p14"/>
          <p:cNvSpPr txBox="1">
            <a:spLocks noGrp="1"/>
          </p:cNvSpPr>
          <p:nvPr>
            <p:ph type="body" idx="1"/>
          </p:nvPr>
        </p:nvSpPr>
        <p:spPr>
          <a:xfrm>
            <a:off x="1800257" y="964656"/>
            <a:ext cx="6946793" cy="3642786"/>
          </a:xfrm>
          <a:prstGeom prst="rect">
            <a:avLst/>
          </a:prstGeom>
        </p:spPr>
        <p:txBody>
          <a:bodyPr spcFirstLastPara="1" wrap="square" lIns="91425" tIns="91425" rIns="91425" bIns="91425" anchor="t" anchorCtr="0">
            <a:noAutofit/>
          </a:bodyPr>
          <a:lstStyle/>
          <a:p>
            <a:pPr marL="114300" indent="0">
              <a:buNone/>
            </a:pPr>
            <a:endParaRPr lang="it-IT" sz="1600" b="1" dirty="0" smtClean="0"/>
          </a:p>
          <a:p>
            <a:pPr marL="114300" indent="0">
              <a:buNone/>
            </a:pPr>
            <a:endParaRPr lang="it-IT" sz="1600" b="1" dirty="0"/>
          </a:p>
          <a:p>
            <a:pPr marL="114300" indent="0">
              <a:buNone/>
            </a:pPr>
            <a:r>
              <a:rPr lang="it-IT" sz="1600" b="1" dirty="0" smtClean="0"/>
              <a:t>1  Braila, Romania    01-2021/ 30-31,03,2022</a:t>
            </a:r>
          </a:p>
          <a:p>
            <a:pPr marL="114300" indent="0">
              <a:buNone/>
            </a:pPr>
            <a:endParaRPr lang="it-IT" sz="1600" b="1" dirty="0" smtClean="0"/>
          </a:p>
          <a:p>
            <a:pPr marL="114300" indent="0">
              <a:buNone/>
            </a:pPr>
            <a:r>
              <a:rPr lang="ro-RO" sz="1600" b="1" dirty="0" smtClean="0">
                <a:ea typeface="Microsoft Sans Serif" panose="020B0604020202020204" pitchFamily="34" charset="0"/>
              </a:rPr>
              <a:t>2 </a:t>
            </a:r>
            <a:r>
              <a:rPr lang="en-US" sz="1600" b="1" dirty="0" smtClean="0">
                <a:ea typeface="Microsoft Sans Serif" panose="020B0604020202020204" pitchFamily="34" charset="0"/>
              </a:rPr>
              <a:t>Berlin</a:t>
            </a:r>
            <a:r>
              <a:rPr lang="en-US" sz="1600" b="1" dirty="0">
                <a:ea typeface="Microsoft Sans Serif" panose="020B0604020202020204" pitchFamily="34" charset="0"/>
              </a:rPr>
              <a:t>,</a:t>
            </a:r>
            <a:r>
              <a:rPr lang="en-US" sz="1600" b="1" spc="25" dirty="0">
                <a:ea typeface="Microsoft Sans Serif" panose="020B0604020202020204" pitchFamily="34" charset="0"/>
              </a:rPr>
              <a:t> </a:t>
            </a:r>
            <a:r>
              <a:rPr lang="en-US" sz="1600" b="1" dirty="0">
                <a:ea typeface="Microsoft Sans Serif" panose="020B0604020202020204" pitchFamily="34" charset="0"/>
              </a:rPr>
              <a:t>Germany	</a:t>
            </a:r>
            <a:r>
              <a:rPr lang="en-US" sz="1600" b="1" dirty="0" smtClean="0">
                <a:ea typeface="Microsoft Sans Serif" panose="020B0604020202020204" pitchFamily="34" charset="0"/>
              </a:rPr>
              <a:t>06-2022</a:t>
            </a:r>
            <a:endParaRPr lang="en-US" sz="1600" b="1" dirty="0" smtClean="0">
              <a:ea typeface="Microsoft Sans Serif" panose="020B0604020202020204" pitchFamily="34" charset="0"/>
            </a:endParaRPr>
          </a:p>
          <a:p>
            <a:pPr marL="114300" indent="0">
              <a:buNone/>
            </a:pPr>
            <a:endParaRPr lang="en-US" sz="1600" b="1" dirty="0">
              <a:ea typeface="Microsoft Sans Serif" panose="020B0604020202020204" pitchFamily="34" charset="0"/>
            </a:endParaRPr>
          </a:p>
          <a:p>
            <a:pPr marL="114300" indent="0">
              <a:buNone/>
            </a:pPr>
            <a:r>
              <a:rPr lang="en-US" sz="1600" b="1" dirty="0" smtClean="0">
                <a:ea typeface="Microsoft Sans Serif" panose="020B0604020202020204" pitchFamily="34" charset="0"/>
              </a:rPr>
              <a:t>3</a:t>
            </a:r>
            <a:r>
              <a:rPr lang="en-US" sz="1600" b="1" spc="65" dirty="0" smtClean="0">
                <a:ea typeface="Microsoft Sans Serif" panose="020B0604020202020204" pitchFamily="34" charset="0"/>
              </a:rPr>
              <a:t> </a:t>
            </a:r>
            <a:r>
              <a:rPr lang="en-US" sz="1600" b="1" dirty="0" err="1">
                <a:ea typeface="Microsoft Sans Serif" panose="020B0604020202020204" pitchFamily="34" charset="0"/>
              </a:rPr>
              <a:t>Gijón</a:t>
            </a:r>
            <a:r>
              <a:rPr lang="en-US" sz="1600" b="1" dirty="0">
                <a:ea typeface="Microsoft Sans Serif" panose="020B0604020202020204" pitchFamily="34" charset="0"/>
              </a:rPr>
              <a:t>,</a:t>
            </a:r>
            <a:r>
              <a:rPr lang="en-US" sz="1600" b="1" spc="25" dirty="0">
                <a:ea typeface="Microsoft Sans Serif" panose="020B0604020202020204" pitchFamily="34" charset="0"/>
              </a:rPr>
              <a:t> </a:t>
            </a:r>
            <a:r>
              <a:rPr lang="en-US" sz="1600" b="1" dirty="0">
                <a:ea typeface="Microsoft Sans Serif" panose="020B0604020202020204" pitchFamily="34" charset="0"/>
              </a:rPr>
              <a:t>Spain		</a:t>
            </a:r>
            <a:r>
              <a:rPr lang="en-US" sz="1600" b="1" dirty="0" smtClean="0">
                <a:ea typeface="Microsoft Sans Serif" panose="020B0604020202020204" pitchFamily="34" charset="0"/>
              </a:rPr>
              <a:t>04-2022</a:t>
            </a:r>
          </a:p>
          <a:p>
            <a:pPr marL="114300" indent="0">
              <a:buNone/>
            </a:pPr>
            <a:endParaRPr lang="en-US" sz="1600" b="1" dirty="0" smtClean="0">
              <a:ea typeface="Microsoft Sans Serif" panose="020B0604020202020204" pitchFamily="34" charset="0"/>
            </a:endParaRPr>
          </a:p>
          <a:p>
            <a:pPr marL="114300" indent="0">
              <a:buNone/>
            </a:pPr>
            <a:r>
              <a:rPr lang="en-US" sz="1600" b="1" dirty="0" smtClean="0">
                <a:ea typeface="Microsoft Sans Serif" panose="020B0604020202020204" pitchFamily="34" charset="0"/>
              </a:rPr>
              <a:t>4</a:t>
            </a:r>
            <a:r>
              <a:rPr lang="en-US" sz="1600" b="1" spc="75" dirty="0" smtClean="0">
                <a:ea typeface="Microsoft Sans Serif" panose="020B0604020202020204" pitchFamily="34" charset="0"/>
              </a:rPr>
              <a:t> </a:t>
            </a:r>
            <a:r>
              <a:rPr lang="en-US" sz="1600" b="1" dirty="0">
                <a:ea typeface="Microsoft Sans Serif" panose="020B0604020202020204" pitchFamily="34" charset="0"/>
              </a:rPr>
              <a:t>Palermo,</a:t>
            </a:r>
            <a:r>
              <a:rPr lang="en-US" sz="1600" b="1" spc="25" dirty="0">
                <a:ea typeface="Microsoft Sans Serif" panose="020B0604020202020204" pitchFamily="34" charset="0"/>
              </a:rPr>
              <a:t> </a:t>
            </a:r>
            <a:r>
              <a:rPr lang="en-US" sz="1600" b="1" dirty="0">
                <a:ea typeface="Microsoft Sans Serif" panose="020B0604020202020204" pitchFamily="34" charset="0"/>
              </a:rPr>
              <a:t>Italy		10-2022</a:t>
            </a:r>
            <a:endParaRPr lang="it-IT" sz="1600" b="1" dirty="0"/>
          </a:p>
        </p:txBody>
      </p:sp>
      <p:pic>
        <p:nvPicPr>
          <p:cNvPr id="10" name="Imagine 9"/>
          <p:cNvPicPr>
            <a:picLocks noChangeAspect="1"/>
          </p:cNvPicPr>
          <p:nvPr/>
        </p:nvPicPr>
        <p:blipFill>
          <a:blip r:embed="rId3"/>
          <a:stretch>
            <a:fillRect/>
          </a:stretch>
        </p:blipFill>
        <p:spPr>
          <a:xfrm>
            <a:off x="388220" y="514140"/>
            <a:ext cx="823031" cy="274344"/>
          </a:xfrm>
          <a:prstGeom prst="rect">
            <a:avLst/>
          </a:prstGeom>
        </p:spPr>
      </p:pic>
    </p:spTree>
    <p:extLst>
      <p:ext uri="{BB962C8B-B14F-4D97-AF65-F5344CB8AC3E}">
        <p14:creationId xmlns:p14="http://schemas.microsoft.com/office/powerpoint/2010/main" val="1507469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ine 1"/>
          <p:cNvPicPr>
            <a:picLocks noChangeAspect="1"/>
          </p:cNvPicPr>
          <p:nvPr/>
        </p:nvPicPr>
        <p:blipFill>
          <a:blip r:embed="rId2"/>
          <a:stretch>
            <a:fillRect/>
          </a:stretch>
        </p:blipFill>
        <p:spPr>
          <a:xfrm>
            <a:off x="177204" y="574430"/>
            <a:ext cx="823031" cy="274344"/>
          </a:xfrm>
          <a:prstGeom prst="rect">
            <a:avLst/>
          </a:prstGeom>
        </p:spPr>
      </p:pic>
      <p:sp>
        <p:nvSpPr>
          <p:cNvPr id="5" name="Dreptunghi 4"/>
          <p:cNvSpPr/>
          <p:nvPr/>
        </p:nvSpPr>
        <p:spPr>
          <a:xfrm>
            <a:off x="2285999" y="1125200"/>
            <a:ext cx="5427961" cy="3539430"/>
          </a:xfrm>
          <a:prstGeom prst="rect">
            <a:avLst/>
          </a:prstGeom>
        </p:spPr>
        <p:txBody>
          <a:bodyPr wrap="square">
            <a:spAutoFit/>
          </a:bodyPr>
          <a:lstStyle/>
          <a:p>
            <a:r>
              <a:rPr lang="ro-RO" dirty="0" smtClean="0"/>
              <a:t>PRODUSE </a:t>
            </a:r>
            <a:r>
              <a:rPr lang="en-US" dirty="0" smtClean="0"/>
              <a:t>INTELECTUALE</a:t>
            </a:r>
            <a:endParaRPr lang="en-US" dirty="0"/>
          </a:p>
          <a:p>
            <a:endParaRPr lang="en-US" dirty="0"/>
          </a:p>
          <a:p>
            <a:r>
              <a:rPr lang="en-US" dirty="0"/>
              <a:t>IO1 Model de </a:t>
            </a:r>
            <a:r>
              <a:rPr lang="en-US" dirty="0" err="1"/>
              <a:t>ucenicie</a:t>
            </a:r>
            <a:r>
              <a:rPr lang="en-US" dirty="0"/>
              <a:t> </a:t>
            </a:r>
            <a:r>
              <a:rPr lang="en-US" dirty="0" err="1"/>
              <a:t>pentru</a:t>
            </a:r>
            <a:r>
              <a:rPr lang="en-US" dirty="0"/>
              <a:t> </a:t>
            </a:r>
            <a:r>
              <a:rPr lang="en-US" dirty="0" err="1"/>
              <a:t>dobândirea</a:t>
            </a:r>
            <a:r>
              <a:rPr lang="en-US" dirty="0"/>
              <a:t> </a:t>
            </a:r>
            <a:r>
              <a:rPr lang="en-US" dirty="0" err="1"/>
              <a:t>competențelor</a:t>
            </a:r>
            <a:r>
              <a:rPr lang="en-US" dirty="0"/>
              <a:t> de </a:t>
            </a:r>
            <a:r>
              <a:rPr lang="en-US" dirty="0" err="1"/>
              <a:t>rezolvare</a:t>
            </a:r>
            <a:r>
              <a:rPr lang="en-US" dirty="0"/>
              <a:t> a </a:t>
            </a:r>
            <a:r>
              <a:rPr lang="en-US" dirty="0" err="1"/>
              <a:t>problemelor</a:t>
            </a:r>
            <a:r>
              <a:rPr lang="en-US" dirty="0"/>
              <a:t> </a:t>
            </a:r>
            <a:r>
              <a:rPr lang="en-US" dirty="0" err="1"/>
              <a:t>și</a:t>
            </a:r>
            <a:r>
              <a:rPr lang="en-US" dirty="0"/>
              <a:t> a </a:t>
            </a:r>
            <a:r>
              <a:rPr lang="en-US" dirty="0" err="1"/>
              <a:t>mentalității</a:t>
            </a:r>
            <a:r>
              <a:rPr lang="en-US" dirty="0"/>
              <a:t> de </a:t>
            </a:r>
            <a:r>
              <a:rPr lang="en-US" dirty="0" err="1" smtClean="0"/>
              <a:t>proiectare</a:t>
            </a:r>
            <a:endParaRPr lang="ro-RO" dirty="0" smtClean="0"/>
          </a:p>
          <a:p>
            <a:endParaRPr lang="en-US" dirty="0"/>
          </a:p>
          <a:p>
            <a:r>
              <a:rPr lang="en-US" dirty="0" err="1"/>
              <a:t>Liderul</a:t>
            </a:r>
            <a:r>
              <a:rPr lang="en-US" dirty="0"/>
              <a:t> </a:t>
            </a:r>
            <a:r>
              <a:rPr lang="en-US" dirty="0" err="1"/>
              <a:t>acestui</a:t>
            </a:r>
            <a:r>
              <a:rPr lang="en-US" dirty="0"/>
              <a:t> </a:t>
            </a:r>
            <a:r>
              <a:rPr lang="en-US" dirty="0" err="1"/>
              <a:t>rezultat</a:t>
            </a:r>
            <a:r>
              <a:rPr lang="en-US" dirty="0"/>
              <a:t> </a:t>
            </a:r>
            <a:r>
              <a:rPr lang="en-US" dirty="0" err="1"/>
              <a:t>va</a:t>
            </a:r>
            <a:r>
              <a:rPr lang="en-US" dirty="0"/>
              <a:t> fi CEIG, </a:t>
            </a:r>
            <a:r>
              <a:rPr lang="en-US" dirty="0" err="1"/>
              <a:t>dar</a:t>
            </a:r>
            <a:r>
              <a:rPr lang="en-US" dirty="0"/>
              <a:t> </a:t>
            </a:r>
            <a:r>
              <a:rPr lang="en-US" dirty="0" err="1"/>
              <a:t>toți</a:t>
            </a:r>
            <a:r>
              <a:rPr lang="en-US" dirty="0"/>
              <a:t> </a:t>
            </a:r>
            <a:r>
              <a:rPr lang="en-US" dirty="0" err="1"/>
              <a:t>partenerii</a:t>
            </a:r>
            <a:r>
              <a:rPr lang="en-US" dirty="0"/>
              <a:t> </a:t>
            </a:r>
            <a:r>
              <a:rPr lang="en-US" dirty="0" err="1"/>
              <a:t>vor</a:t>
            </a:r>
            <a:r>
              <a:rPr lang="en-US" dirty="0"/>
              <a:t> </a:t>
            </a:r>
            <a:r>
              <a:rPr lang="en-US" dirty="0" err="1"/>
              <a:t>contribui</a:t>
            </a:r>
            <a:r>
              <a:rPr lang="en-US" dirty="0"/>
              <a:t> </a:t>
            </a:r>
            <a:r>
              <a:rPr lang="en-US" dirty="0" err="1"/>
              <a:t>foarte</a:t>
            </a:r>
            <a:r>
              <a:rPr lang="en-US" dirty="0"/>
              <a:t> </a:t>
            </a:r>
            <a:r>
              <a:rPr lang="en-US" dirty="0" err="1"/>
              <a:t>activ</a:t>
            </a:r>
            <a:r>
              <a:rPr lang="en-US" dirty="0"/>
              <a:t> la </a:t>
            </a:r>
            <a:r>
              <a:rPr lang="en-US" dirty="0" err="1"/>
              <a:t>rezultat</a:t>
            </a:r>
            <a:r>
              <a:rPr lang="en-US" dirty="0"/>
              <a:t>.</a:t>
            </a:r>
          </a:p>
          <a:p>
            <a:endParaRPr lang="ro-RO" dirty="0" smtClean="0"/>
          </a:p>
          <a:p>
            <a:r>
              <a:rPr lang="en-US" dirty="0" err="1" smtClean="0"/>
              <a:t>Toți</a:t>
            </a:r>
            <a:r>
              <a:rPr lang="en-US" dirty="0" smtClean="0"/>
              <a:t> </a:t>
            </a:r>
            <a:r>
              <a:rPr lang="en-US" dirty="0" err="1"/>
              <a:t>partenerii</a:t>
            </a:r>
            <a:r>
              <a:rPr lang="en-US" dirty="0"/>
              <a:t> </a:t>
            </a:r>
            <a:r>
              <a:rPr lang="en-US" dirty="0" err="1"/>
              <a:t>vor</a:t>
            </a:r>
            <a:r>
              <a:rPr lang="en-US" dirty="0"/>
              <a:t> </a:t>
            </a:r>
            <a:r>
              <a:rPr lang="en-US" dirty="0" err="1"/>
              <a:t>identifica</a:t>
            </a:r>
            <a:r>
              <a:rPr lang="en-US" dirty="0"/>
              <a:t> </a:t>
            </a:r>
            <a:r>
              <a:rPr lang="en-US" dirty="0" err="1"/>
              <a:t>cele</a:t>
            </a:r>
            <a:r>
              <a:rPr lang="en-US" dirty="0"/>
              <a:t> </a:t>
            </a:r>
            <a:r>
              <a:rPr lang="en-US" dirty="0" err="1"/>
              <a:t>mai</a:t>
            </a:r>
            <a:r>
              <a:rPr lang="en-US" dirty="0"/>
              <a:t> </a:t>
            </a:r>
            <a:r>
              <a:rPr lang="en-US" dirty="0" err="1"/>
              <a:t>bune</a:t>
            </a:r>
            <a:r>
              <a:rPr lang="en-US" dirty="0"/>
              <a:t> </a:t>
            </a:r>
            <a:r>
              <a:rPr lang="en-US" dirty="0" err="1"/>
              <a:t>practici</a:t>
            </a:r>
            <a:r>
              <a:rPr lang="en-US" dirty="0"/>
              <a:t> din </a:t>
            </a:r>
            <a:r>
              <a:rPr lang="en-US" dirty="0" err="1"/>
              <a:t>țările</a:t>
            </a:r>
            <a:r>
              <a:rPr lang="en-US" dirty="0"/>
              <a:t> </a:t>
            </a:r>
            <a:r>
              <a:rPr lang="en-US" dirty="0" err="1"/>
              <a:t>lor</a:t>
            </a:r>
            <a:r>
              <a:rPr lang="en-US" dirty="0"/>
              <a:t> </a:t>
            </a:r>
            <a:r>
              <a:rPr lang="en-US" dirty="0" err="1"/>
              <a:t>și</a:t>
            </a:r>
            <a:r>
              <a:rPr lang="en-US" dirty="0"/>
              <a:t> </a:t>
            </a:r>
            <a:r>
              <a:rPr lang="en-US" dirty="0" err="1"/>
              <a:t>vor</a:t>
            </a:r>
            <a:r>
              <a:rPr lang="en-US" dirty="0"/>
              <a:t> </a:t>
            </a:r>
            <a:r>
              <a:rPr lang="en-US" dirty="0" err="1"/>
              <a:t>organiza</a:t>
            </a:r>
            <a:r>
              <a:rPr lang="en-US" dirty="0"/>
              <a:t> focus </a:t>
            </a:r>
            <a:r>
              <a:rPr lang="en-US" dirty="0" err="1"/>
              <a:t>grupuri</a:t>
            </a:r>
            <a:r>
              <a:rPr lang="en-US" dirty="0"/>
              <a:t>. </a:t>
            </a:r>
            <a:endParaRPr lang="ro-RO" dirty="0" smtClean="0"/>
          </a:p>
          <a:p>
            <a:endParaRPr lang="ro-RO" dirty="0"/>
          </a:p>
          <a:p>
            <a:r>
              <a:rPr lang="en-US" dirty="0" smtClean="0"/>
              <a:t>CEIG </a:t>
            </a:r>
            <a:r>
              <a:rPr lang="en-US" dirty="0" err="1"/>
              <a:t>și</a:t>
            </a:r>
            <a:r>
              <a:rPr lang="en-US" dirty="0"/>
              <a:t> KISMC </a:t>
            </a:r>
            <a:r>
              <a:rPr lang="en-US" dirty="0" err="1"/>
              <a:t>vor</a:t>
            </a:r>
            <a:r>
              <a:rPr lang="en-US" dirty="0"/>
              <a:t> </a:t>
            </a:r>
            <a:r>
              <a:rPr lang="en-US" dirty="0" err="1"/>
              <a:t>dezvolta</a:t>
            </a:r>
            <a:r>
              <a:rPr lang="en-US" dirty="0"/>
              <a:t> </a:t>
            </a:r>
            <a:r>
              <a:rPr lang="en-US" dirty="0" err="1"/>
              <a:t>metodologia</a:t>
            </a:r>
            <a:r>
              <a:rPr lang="en-US" dirty="0"/>
              <a:t> </a:t>
            </a:r>
            <a:r>
              <a:rPr lang="en-US" dirty="0" err="1"/>
              <a:t>și</a:t>
            </a:r>
            <a:r>
              <a:rPr lang="en-US" dirty="0"/>
              <a:t> </a:t>
            </a:r>
            <a:r>
              <a:rPr lang="en-US" dirty="0" err="1"/>
              <a:t>modelul</a:t>
            </a:r>
            <a:r>
              <a:rPr lang="en-US" dirty="0"/>
              <a:t> de </a:t>
            </a:r>
            <a:r>
              <a:rPr lang="en-US" dirty="0" err="1"/>
              <a:t>ucenicie</a:t>
            </a:r>
            <a:r>
              <a:rPr lang="en-US" dirty="0"/>
              <a:t>, cu </a:t>
            </a:r>
            <a:r>
              <a:rPr lang="en-US" dirty="0" err="1"/>
              <a:t>contribuția</a:t>
            </a:r>
            <a:r>
              <a:rPr lang="en-US" dirty="0"/>
              <a:t> </a:t>
            </a:r>
            <a:r>
              <a:rPr lang="en-US" dirty="0" err="1"/>
              <a:t>tuturor</a:t>
            </a:r>
            <a:r>
              <a:rPr lang="en-US" dirty="0"/>
              <a:t> </a:t>
            </a:r>
            <a:r>
              <a:rPr lang="en-US" dirty="0" err="1"/>
              <a:t>partenerilor</a:t>
            </a:r>
            <a:r>
              <a:rPr lang="en-US" dirty="0"/>
              <a:t>.</a:t>
            </a:r>
          </a:p>
          <a:p>
            <a:endParaRPr lang="ro-RO" dirty="0" smtClean="0"/>
          </a:p>
          <a:p>
            <a:r>
              <a:rPr lang="en-US" dirty="0" err="1" smtClean="0"/>
              <a:t>Partenerii</a:t>
            </a:r>
            <a:r>
              <a:rPr lang="en-US" dirty="0" smtClean="0"/>
              <a:t> </a:t>
            </a:r>
            <a:r>
              <a:rPr lang="en-US" dirty="0" err="1"/>
              <a:t>vor</a:t>
            </a:r>
            <a:r>
              <a:rPr lang="en-US" dirty="0"/>
              <a:t> </a:t>
            </a:r>
            <a:r>
              <a:rPr lang="en-US" dirty="0" err="1"/>
              <a:t>pilota</a:t>
            </a:r>
            <a:r>
              <a:rPr lang="en-US" dirty="0"/>
              <a:t> </a:t>
            </a:r>
            <a:r>
              <a:rPr lang="en-US" dirty="0" err="1"/>
              <a:t>apoi</a:t>
            </a:r>
            <a:r>
              <a:rPr lang="en-US" dirty="0"/>
              <a:t> </a:t>
            </a:r>
            <a:r>
              <a:rPr lang="en-US" dirty="0" err="1"/>
              <a:t>modelul</a:t>
            </a:r>
            <a:r>
              <a:rPr lang="en-US" dirty="0"/>
              <a:t> de </a:t>
            </a:r>
            <a:r>
              <a:rPr lang="en-US" dirty="0" err="1"/>
              <a:t>ucenicie</a:t>
            </a:r>
            <a:r>
              <a:rPr lang="en-US" dirty="0"/>
              <a:t>, care </a:t>
            </a:r>
            <a:r>
              <a:rPr lang="en-US" dirty="0" err="1"/>
              <a:t>va</a:t>
            </a:r>
            <a:r>
              <a:rPr lang="en-US" dirty="0"/>
              <a:t> duce la </a:t>
            </a:r>
            <a:r>
              <a:rPr lang="en-US" dirty="0" err="1"/>
              <a:t>finalizarea</a:t>
            </a:r>
            <a:r>
              <a:rPr lang="en-US" dirty="0"/>
              <a:t> </a:t>
            </a:r>
            <a:r>
              <a:rPr lang="en-US" dirty="0" err="1"/>
              <a:t>și</a:t>
            </a:r>
            <a:r>
              <a:rPr lang="en-US" dirty="0"/>
              <a:t> </a:t>
            </a:r>
            <a:r>
              <a:rPr lang="en-US" dirty="0" err="1"/>
              <a:t>validarea</a:t>
            </a:r>
            <a:r>
              <a:rPr lang="en-US" dirty="0"/>
              <a:t> </a:t>
            </a:r>
            <a:r>
              <a:rPr lang="en-US" dirty="0" err="1"/>
              <a:t>acestuia</a:t>
            </a:r>
            <a:r>
              <a:rPr lang="en-US" dirty="0"/>
              <a:t>.</a:t>
            </a:r>
          </a:p>
        </p:txBody>
      </p:sp>
    </p:spTree>
    <p:extLst>
      <p:ext uri="{BB962C8B-B14F-4D97-AF65-F5344CB8AC3E}">
        <p14:creationId xmlns:p14="http://schemas.microsoft.com/office/powerpoint/2010/main" val="2980019979"/>
      </p:ext>
    </p:extLst>
  </p:cSld>
  <p:clrMapOvr>
    <a:masterClrMapping/>
  </p:clrMapOvr>
</p:sld>
</file>

<file path=ppt/theme/theme1.xml><?xml version="1.0" encoding="utf-8"?>
<a:theme xmlns:a="http://schemas.openxmlformats.org/drawingml/2006/main" name="Adiere">
  <a:themeElements>
    <a:clrScheme name="Albastru cal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dier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diere">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942</TotalTime>
  <Words>2353</Words>
  <Application>Microsoft Office PowerPoint</Application>
  <PresentationFormat>Expunere pe ecran (16:9)</PresentationFormat>
  <Paragraphs>260</Paragraphs>
  <Slides>28</Slides>
  <Notes>4</Notes>
  <HiddenSlides>0</HiddenSlides>
  <MMClips>0</MMClips>
  <ScaleCrop>false</ScaleCrop>
  <HeadingPairs>
    <vt:vector size="6" baseType="variant">
      <vt:variant>
        <vt:lpstr>Fonturi utilizate</vt:lpstr>
      </vt:variant>
      <vt:variant>
        <vt:i4>5</vt:i4>
      </vt:variant>
      <vt:variant>
        <vt:lpstr>Temă</vt:lpstr>
      </vt:variant>
      <vt:variant>
        <vt:i4>1</vt:i4>
      </vt:variant>
      <vt:variant>
        <vt:lpstr>Titluri diapozitive</vt:lpstr>
      </vt:variant>
      <vt:variant>
        <vt:i4>28</vt:i4>
      </vt:variant>
    </vt:vector>
  </HeadingPairs>
  <TitlesOfParts>
    <vt:vector size="34" baseType="lpstr">
      <vt:lpstr>Times New Roman</vt:lpstr>
      <vt:lpstr>Arial</vt:lpstr>
      <vt:lpstr>Microsoft Sans Serif</vt:lpstr>
      <vt:lpstr>Century Gothic</vt:lpstr>
      <vt:lpstr>Wingdings 3</vt:lpstr>
      <vt:lpstr>Adiere</vt:lpstr>
      <vt:lpstr>Apprenticeship for the Development of Design Thinking  Ucenicie pentru dezvoltarea gândirii de proiectare Program Erasmus Plus  Parteneriat strategic in domeniul vocațional   2020-1-RO01-KA202-079926 01/12/2020  30/11/2022</vt:lpstr>
      <vt:lpstr>Prezentare PowerPoint</vt:lpstr>
      <vt:lpstr>Prezentare PowerPoint</vt:lpstr>
      <vt:lpstr>Prezentare PowerPoint</vt:lpstr>
      <vt:lpstr>Prezentare PowerPoint</vt:lpstr>
      <vt:lpstr>Priorități și subiecte</vt:lpstr>
      <vt:lpstr>Alte rezultate prevăzute ale proiectului</vt:lpstr>
      <vt:lpstr>Intâlniri de proiect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YDMS</dc:title>
  <dc:creator>Leah</dc:creator>
  <cp:lastModifiedBy>Asus</cp:lastModifiedBy>
  <cp:revision>125</cp:revision>
  <dcterms:modified xsi:type="dcterms:W3CDTF">2022-03-15T19:27:30Z</dcterms:modified>
</cp:coreProperties>
</file>